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375" r:id="rId5"/>
    <p:sldId id="376" r:id="rId6"/>
    <p:sldId id="377" r:id="rId7"/>
    <p:sldId id="380" r:id="rId8"/>
    <p:sldId id="384" r:id="rId9"/>
    <p:sldId id="385" r:id="rId10"/>
    <p:sldId id="414" r:id="rId11"/>
    <p:sldId id="403" r:id="rId12"/>
    <p:sldId id="404" r:id="rId13"/>
    <p:sldId id="401" r:id="rId14"/>
    <p:sldId id="413" r:id="rId15"/>
    <p:sldId id="393" r:id="rId16"/>
    <p:sldId id="394" r:id="rId17"/>
    <p:sldId id="395" r:id="rId18"/>
    <p:sldId id="405" r:id="rId19"/>
    <p:sldId id="406" r:id="rId20"/>
    <p:sldId id="407" r:id="rId21"/>
    <p:sldId id="408" r:id="rId22"/>
    <p:sldId id="409" r:id="rId23"/>
    <p:sldId id="410" r:id="rId24"/>
    <p:sldId id="411" r:id="rId25"/>
    <p:sldId id="396" r:id="rId26"/>
    <p:sldId id="412" r:id="rId27"/>
    <p:sldId id="397" r:id="rId28"/>
    <p:sldId id="398" r:id="rId29"/>
    <p:sldId id="415" r:id="rId30"/>
    <p:sldId id="416" r:id="rId31"/>
    <p:sldId id="399" r:id="rId32"/>
    <p:sldId id="400" r:id="rId33"/>
    <p:sldId id="388" r:id="rId34"/>
    <p:sldId id="390" r:id="rId35"/>
    <p:sldId id="392" r:id="rId36"/>
    <p:sldId id="391" r:id="rId37"/>
    <p:sldId id="389" r:id="rId3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E59337-F363-4DE1-9409-8B05877AC2CF}" v="1164" dt="2018-05-31T18:56:22.15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82909" autoAdjust="0"/>
  </p:normalViewPr>
  <p:slideViewPr>
    <p:cSldViewPr snapToGrid="0">
      <p:cViewPr varScale="1">
        <p:scale>
          <a:sx n="104" d="100"/>
          <a:sy n="104" d="100"/>
        </p:scale>
        <p:origin x="946" y="96"/>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61" d="100"/>
          <a:sy n="61" d="100"/>
        </p:scale>
        <p:origin x="316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287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7751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1195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60550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30</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03367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76272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053297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7.jp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0.png"/><Relationship Id="rId21" Type="http://schemas.openxmlformats.org/officeDocument/2006/relationships/image" Target="../media/image28.png"/><Relationship Id="rId34" Type="http://schemas.openxmlformats.org/officeDocument/2006/relationships/image" Target="../media/image41.svg"/><Relationship Id="rId7" Type="http://schemas.openxmlformats.org/officeDocument/2006/relationships/image" Target="../media/image14.png"/><Relationship Id="rId12" Type="http://schemas.openxmlformats.org/officeDocument/2006/relationships/image" Target="../media/image19.svg"/><Relationship Id="rId17" Type="http://schemas.openxmlformats.org/officeDocument/2006/relationships/image" Target="../media/image24.png"/><Relationship Id="rId25" Type="http://schemas.openxmlformats.org/officeDocument/2006/relationships/image" Target="../media/image32.png"/><Relationship Id="rId33" Type="http://schemas.openxmlformats.org/officeDocument/2006/relationships/image" Target="../media/image40.png"/><Relationship Id="rId2" Type="http://schemas.openxmlformats.org/officeDocument/2006/relationships/image" Target="../media/image9.jpg"/><Relationship Id="rId16" Type="http://schemas.openxmlformats.org/officeDocument/2006/relationships/image" Target="../media/image23.svg"/><Relationship Id="rId20" Type="http://schemas.openxmlformats.org/officeDocument/2006/relationships/image" Target="../media/image27.svg"/><Relationship Id="rId29"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18.png"/><Relationship Id="rId24" Type="http://schemas.openxmlformats.org/officeDocument/2006/relationships/image" Target="../media/image31.svg"/><Relationship Id="rId32" Type="http://schemas.openxmlformats.org/officeDocument/2006/relationships/image" Target="../media/image39.svg"/><Relationship Id="rId5" Type="http://schemas.openxmlformats.org/officeDocument/2006/relationships/image" Target="../media/image12.png"/><Relationship Id="rId15" Type="http://schemas.openxmlformats.org/officeDocument/2006/relationships/image" Target="../media/image22.png"/><Relationship Id="rId23" Type="http://schemas.openxmlformats.org/officeDocument/2006/relationships/image" Target="../media/image30.png"/><Relationship Id="rId28" Type="http://schemas.openxmlformats.org/officeDocument/2006/relationships/image" Target="../media/image35.svg"/><Relationship Id="rId10" Type="http://schemas.openxmlformats.org/officeDocument/2006/relationships/image" Target="../media/image17.svg"/><Relationship Id="rId19" Type="http://schemas.openxmlformats.org/officeDocument/2006/relationships/image" Target="../media/image26.png"/><Relationship Id="rId31" Type="http://schemas.openxmlformats.org/officeDocument/2006/relationships/image" Target="../media/image38.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 Id="rId22" Type="http://schemas.openxmlformats.org/officeDocument/2006/relationships/image" Target="../media/image29.svg"/><Relationship Id="rId27" Type="http://schemas.openxmlformats.org/officeDocument/2006/relationships/image" Target="../media/image34.png"/><Relationship Id="rId30" Type="http://schemas.openxmlformats.org/officeDocument/2006/relationships/image" Target="../media/image37.svg"/><Relationship Id="rId35" Type="http://schemas.openxmlformats.org/officeDocument/2006/relationships/image" Target="../media/image4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8100011"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3" y="4784188"/>
            <a:ext cx="8100011"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s-ES" sz="2000" b="0" noProof="0" dirty="0">
                <a:latin typeface="+mj-lt"/>
              </a:rPr>
              <a:t>June 9</a:t>
            </a:r>
            <a:r>
              <a:rPr lang="en-US" sz="2000" b="0" baseline="30000" dirty="0" err="1">
                <a:latin typeface="+mj-lt"/>
              </a:rPr>
              <a:t>th</a:t>
            </a:r>
            <a:r>
              <a:rPr lang="en-US" sz="2000" b="0" dirty="0">
                <a:latin typeface="+mj-lt"/>
              </a:rPr>
              <a:t>, </a:t>
            </a:r>
            <a:r>
              <a:rPr lang="es-ES" sz="2000" b="0" dirty="0">
                <a:latin typeface="+mj-lt"/>
              </a:rPr>
              <a:t>2018</a:t>
            </a:r>
          </a:p>
        </p:txBody>
      </p:sp>
      <p:sp>
        <p:nvSpPr>
          <p:cNvPr id="6" name="Text Placeholder 9"/>
          <p:cNvSpPr txBox="1">
            <a:spLocks/>
          </p:cNvSpPr>
          <p:nvPr userDrawn="1"/>
        </p:nvSpPr>
        <p:spPr>
          <a:xfrm>
            <a:off x="8103869" y="4175180"/>
            <a:ext cx="4084275"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17" name="Gráfico 16">
            <a:extLst>
              <a:ext uri="{FF2B5EF4-FFF2-40B4-BE49-F238E27FC236}">
                <a16:creationId xmlns:a16="http://schemas.microsoft.com/office/drawing/2014/main" id="{7C158B59-948B-45C0-B0F1-E15CF3A7D2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103870" y="4182051"/>
            <a:ext cx="3869464" cy="1212383"/>
          </a:xfrm>
          <a:prstGeom prst="rect">
            <a:avLst/>
          </a:prstGeom>
        </p:spPr>
      </p:pic>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40181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2"/>
          <a:stretch>
            <a:fillRect/>
          </a:stretch>
        </p:blipFill>
        <p:spPr>
          <a:xfrm>
            <a:off x="6585387" y="4137201"/>
            <a:ext cx="2297288" cy="878644"/>
          </a:xfrm>
          <a:prstGeom prst="rect">
            <a:avLst/>
          </a:prstGeom>
        </p:spPr>
      </p:pic>
      <p:pic>
        <p:nvPicPr>
          <p:cNvPr id="27" name="Imagen 26"/>
          <p:cNvPicPr>
            <a:picLocks noChangeAspect="1"/>
          </p:cNvPicPr>
          <p:nvPr userDrawn="1"/>
        </p:nvPicPr>
        <p:blipFill>
          <a:blip r:embed="rId3"/>
          <a:stretch>
            <a:fillRect/>
          </a:stretch>
        </p:blipFill>
        <p:spPr>
          <a:xfrm>
            <a:off x="6787304" y="5146750"/>
            <a:ext cx="2084178" cy="857737"/>
          </a:xfrm>
          <a:prstGeom prst="rect">
            <a:avLst/>
          </a:prstGeom>
        </p:spPr>
      </p:pic>
      <p:pic>
        <p:nvPicPr>
          <p:cNvPr id="29" name="Imagen 28"/>
          <p:cNvPicPr>
            <a:picLocks noChangeAspect="1"/>
          </p:cNvPicPr>
          <p:nvPr userDrawn="1"/>
        </p:nvPicPr>
        <p:blipFill>
          <a:blip r:embed="rId4"/>
          <a:stretch>
            <a:fillRect/>
          </a:stretch>
        </p:blipFill>
        <p:spPr>
          <a:xfrm>
            <a:off x="9577005" y="5089643"/>
            <a:ext cx="1368131" cy="860426"/>
          </a:xfrm>
          <a:prstGeom prst="rect">
            <a:avLst/>
          </a:prstGeom>
        </p:spPr>
      </p:pic>
      <p:pic>
        <p:nvPicPr>
          <p:cNvPr id="30" name="Imagen 29"/>
          <p:cNvPicPr>
            <a:picLocks noChangeAspect="1"/>
          </p:cNvPicPr>
          <p:nvPr userDrawn="1"/>
        </p:nvPicPr>
        <p:blipFill>
          <a:blip r:embed="rId5"/>
          <a:stretch>
            <a:fillRect/>
          </a:stretch>
        </p:blipFill>
        <p:spPr>
          <a:xfrm>
            <a:off x="6787304" y="6115315"/>
            <a:ext cx="2058649" cy="600439"/>
          </a:xfrm>
          <a:prstGeom prst="rect">
            <a:avLst/>
          </a:prstGeom>
        </p:spPr>
      </p:pic>
      <p:pic>
        <p:nvPicPr>
          <p:cNvPr id="40" name="Imagen 39"/>
          <p:cNvPicPr>
            <a:picLocks noChangeAspect="1"/>
          </p:cNvPicPr>
          <p:nvPr userDrawn="1"/>
        </p:nvPicPr>
        <p:blipFill>
          <a:blip r:embed="rId6"/>
          <a:stretch>
            <a:fillRect/>
          </a:stretch>
        </p:blipFill>
        <p:spPr>
          <a:xfrm>
            <a:off x="9680681" y="6044774"/>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7">
            <a:extLst>
              <a:ext uri="{96DAC541-7B7A-43D3-8B79-37D633B846F1}">
                <asvg:svgBlip xmlns:asvg="http://schemas.microsoft.com/office/drawing/2016/SVG/main" r:embed="rId8"/>
              </a:ext>
            </a:extLst>
          </a:blip>
          <a:srcRect l="13116" t="37167" r="12370" b="40055"/>
          <a:stretch/>
        </p:blipFill>
        <p:spPr>
          <a:xfrm>
            <a:off x="434340" y="1056620"/>
            <a:ext cx="3737182" cy="807720"/>
          </a:xfrm>
          <a:prstGeom prst="rect">
            <a:avLst/>
          </a:prstGeom>
        </p:spPr>
      </p:pic>
      <p:pic>
        <p:nvPicPr>
          <p:cNvPr id="12" name="Gráfico 11">
            <a:extLst>
              <a:ext uri="{FF2B5EF4-FFF2-40B4-BE49-F238E27FC236}">
                <a16:creationId xmlns:a16="http://schemas.microsoft.com/office/drawing/2014/main" id="{45CB737F-D303-450F-8BDE-0E16C9A8699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907280" y="1012755"/>
            <a:ext cx="2110740" cy="447733"/>
          </a:xfrm>
          <a:prstGeom prst="rect">
            <a:avLst/>
          </a:prstGeom>
        </p:spPr>
      </p:pic>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7514286" y="935990"/>
            <a:ext cx="1771650" cy="528915"/>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8845953" y="394414"/>
            <a:ext cx="2789509" cy="1860845"/>
          </a:xfrm>
          <a:prstGeom prst="rect">
            <a:avLst/>
          </a:prstGeom>
        </p:spPr>
      </p:pic>
      <p:pic>
        <p:nvPicPr>
          <p:cNvPr id="37" name="Gráfico 36">
            <a:extLst>
              <a:ext uri="{FF2B5EF4-FFF2-40B4-BE49-F238E27FC236}">
                <a16:creationId xmlns:a16="http://schemas.microsoft.com/office/drawing/2014/main" id="{ECA879FC-68FD-474C-82E5-063E194077F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r="55784"/>
          <a:stretch/>
        </p:blipFill>
        <p:spPr>
          <a:xfrm>
            <a:off x="6753015" y="1822796"/>
            <a:ext cx="1049866" cy="554384"/>
          </a:xfrm>
          <a:prstGeom prst="rect">
            <a:avLst/>
          </a:prstGeom>
        </p:spPr>
      </p:pic>
      <p:pic>
        <p:nvPicPr>
          <p:cNvPr id="41" name="Gráfico 40">
            <a:extLst>
              <a:ext uri="{FF2B5EF4-FFF2-40B4-BE49-F238E27FC236}">
                <a16:creationId xmlns:a16="http://schemas.microsoft.com/office/drawing/2014/main" id="{8BBA5AE3-156C-4898-90B2-E85A9993AF26}"/>
              </a:ext>
            </a:extLst>
          </p:cNvPr>
          <p:cNvPicPr>
            <a:picLocks noChangeAspect="1"/>
          </p:cNvPicPr>
          <p:nvPr userDrawn="1"/>
        </p:nvPicPr>
        <p:blipFill rotWithShape="1">
          <a:blip r:embed="rId17">
            <a:extLst>
              <a:ext uri="{96DAC541-7B7A-43D3-8B79-37D633B846F1}">
                <asvg:svgBlip xmlns:asvg="http://schemas.microsoft.com/office/drawing/2016/SVG/main" r:embed="rId18"/>
              </a:ext>
            </a:extLst>
          </a:blip>
          <a:srcRect r="51776"/>
          <a:stretch/>
        </p:blipFill>
        <p:spPr>
          <a:xfrm>
            <a:off x="4960620" y="1774727"/>
            <a:ext cx="1737658" cy="589483"/>
          </a:xfrm>
          <a:prstGeom prst="rect">
            <a:avLst/>
          </a:prstGeom>
        </p:spPr>
      </p:pic>
      <p:pic>
        <p:nvPicPr>
          <p:cNvPr id="44" name="Gráfico 43">
            <a:extLst>
              <a:ext uri="{FF2B5EF4-FFF2-40B4-BE49-F238E27FC236}">
                <a16:creationId xmlns:a16="http://schemas.microsoft.com/office/drawing/2014/main" id="{DC96D938-EE4C-4215-B932-541829C8B103}"/>
              </a:ext>
            </a:extLst>
          </p:cNvPr>
          <p:cNvPicPr>
            <a:picLocks noChangeAspect="1"/>
          </p:cNvPicPr>
          <p:nvPr userDrawn="1"/>
        </p:nvPicPr>
        <p:blipFill rotWithShape="1">
          <a:blip r:embed="rId19">
            <a:extLst>
              <a:ext uri="{96DAC541-7B7A-43D3-8B79-37D633B846F1}">
                <asvg:svgBlip xmlns:asvg="http://schemas.microsoft.com/office/drawing/2016/SVG/main" r:embed="rId20"/>
              </a:ext>
            </a:extLst>
          </a:blip>
          <a:srcRect l="30948" t="43056" r="31954" b="48348"/>
          <a:stretch/>
        </p:blipFill>
        <p:spPr>
          <a:xfrm>
            <a:off x="470476" y="3400824"/>
            <a:ext cx="1554571" cy="466130"/>
          </a:xfrm>
          <a:prstGeom prst="rect">
            <a:avLst/>
          </a:prstGeom>
        </p:spPr>
      </p:pic>
      <p:pic>
        <p:nvPicPr>
          <p:cNvPr id="46" name="Gráfico 45">
            <a:extLst>
              <a:ext uri="{FF2B5EF4-FFF2-40B4-BE49-F238E27FC236}">
                <a16:creationId xmlns:a16="http://schemas.microsoft.com/office/drawing/2014/main" id="{3AF6BA59-1A63-4B86-ADBC-6B631AF7DD0A}"/>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2356424" y="3389760"/>
            <a:ext cx="2196838" cy="374989"/>
          </a:xfrm>
          <a:prstGeom prst="rect">
            <a:avLst/>
          </a:prstGeom>
        </p:spPr>
      </p:pic>
      <p:pic>
        <p:nvPicPr>
          <p:cNvPr id="55" name="Gráfico 54">
            <a:extLst>
              <a:ext uri="{FF2B5EF4-FFF2-40B4-BE49-F238E27FC236}">
                <a16:creationId xmlns:a16="http://schemas.microsoft.com/office/drawing/2014/main" id="{458053A8-7457-4BD6-998B-2F5B69D1F898}"/>
              </a:ext>
            </a:extLst>
          </p:cNvPr>
          <p:cNvPicPr>
            <a:picLocks noChangeAspect="1"/>
          </p:cNvPicPr>
          <p:nvPr userDrawn="1"/>
        </p:nvPicPr>
        <p:blipFill>
          <a:blip r:embed="rId23">
            <a:extLst>
              <a:ext uri="{96DAC541-7B7A-43D3-8B79-37D633B846F1}">
                <asvg:svgBlip xmlns:asvg="http://schemas.microsoft.com/office/drawing/2016/SVG/main" r:embed="rId24"/>
              </a:ext>
            </a:extLst>
          </a:blip>
          <a:stretch>
            <a:fillRect/>
          </a:stretch>
        </p:blipFill>
        <p:spPr>
          <a:xfrm>
            <a:off x="596297" y="4072267"/>
            <a:ext cx="1428750" cy="294537"/>
          </a:xfrm>
          <a:prstGeom prst="rect">
            <a:avLst/>
          </a:prstGeom>
        </p:spPr>
      </p:pic>
      <p:pic>
        <p:nvPicPr>
          <p:cNvPr id="57" name="Gráfico 56">
            <a:extLst>
              <a:ext uri="{FF2B5EF4-FFF2-40B4-BE49-F238E27FC236}">
                <a16:creationId xmlns:a16="http://schemas.microsoft.com/office/drawing/2014/main" id="{A8D7366C-07F0-4BDF-B81E-E8987CB48C9A}"/>
              </a:ext>
            </a:extLst>
          </p:cNvPr>
          <p:cNvPicPr>
            <a:picLocks noChangeAspect="1"/>
          </p:cNvPicPr>
          <p:nvPr userDrawn="1"/>
        </p:nvPicPr>
        <p:blipFill>
          <a:blip r:embed="rId25">
            <a:extLst>
              <a:ext uri="{96DAC541-7B7A-43D3-8B79-37D633B846F1}">
                <asvg:svgBlip xmlns:asvg="http://schemas.microsoft.com/office/drawing/2016/SVG/main" r:embed="rId26"/>
              </a:ext>
            </a:extLst>
          </a:blip>
          <a:stretch>
            <a:fillRect/>
          </a:stretch>
        </p:blipFill>
        <p:spPr>
          <a:xfrm>
            <a:off x="2302931" y="3912843"/>
            <a:ext cx="1504958" cy="656769"/>
          </a:xfrm>
          <a:prstGeom prst="rect">
            <a:avLst/>
          </a:prstGeom>
        </p:spPr>
      </p:pic>
      <p:pic>
        <p:nvPicPr>
          <p:cNvPr id="59" name="Gráfico 58">
            <a:extLst>
              <a:ext uri="{FF2B5EF4-FFF2-40B4-BE49-F238E27FC236}">
                <a16:creationId xmlns:a16="http://schemas.microsoft.com/office/drawing/2014/main" id="{86207153-D02E-47F1-90D7-B10791FDB23A}"/>
              </a:ext>
            </a:extLst>
          </p:cNvPr>
          <p:cNvPicPr>
            <a:picLocks noChangeAspect="1"/>
          </p:cNvPicPr>
          <p:nvPr userDrawn="1"/>
        </p:nvPicPr>
        <p:blipFill>
          <a:blip r:embed="rId27">
            <a:extLst>
              <a:ext uri="{96DAC541-7B7A-43D3-8B79-37D633B846F1}">
                <asvg:svgBlip xmlns:asvg="http://schemas.microsoft.com/office/drawing/2016/SVG/main" r:embed="rId28"/>
              </a:ext>
            </a:extLst>
          </a:blip>
          <a:stretch>
            <a:fillRect/>
          </a:stretch>
        </p:blipFill>
        <p:spPr>
          <a:xfrm>
            <a:off x="375226" y="4569612"/>
            <a:ext cx="1569660" cy="523220"/>
          </a:xfrm>
          <a:prstGeom prst="rect">
            <a:avLst/>
          </a:prstGeom>
        </p:spPr>
      </p:pic>
      <p:pic>
        <p:nvPicPr>
          <p:cNvPr id="63" name="Gráfico 62">
            <a:extLst>
              <a:ext uri="{FF2B5EF4-FFF2-40B4-BE49-F238E27FC236}">
                <a16:creationId xmlns:a16="http://schemas.microsoft.com/office/drawing/2014/main" id="{0E9D65EE-2E5B-498A-8FE3-C877877B91CF}"/>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470476" y="6036358"/>
            <a:ext cx="1628834" cy="498319"/>
          </a:xfrm>
          <a:prstGeom prst="rect">
            <a:avLst/>
          </a:prstGeom>
        </p:spPr>
      </p:pic>
      <p:pic>
        <p:nvPicPr>
          <p:cNvPr id="1025" name="Gráfico 1024">
            <a:extLst>
              <a:ext uri="{FF2B5EF4-FFF2-40B4-BE49-F238E27FC236}">
                <a16:creationId xmlns:a16="http://schemas.microsoft.com/office/drawing/2014/main" id="{E7200C3D-0AA5-471E-A354-E07A0E2D892A}"/>
              </a:ext>
            </a:extLst>
          </p:cNvPr>
          <p:cNvPicPr>
            <a:picLocks noChangeAspect="1"/>
          </p:cNvPicPr>
          <p:nvPr userDrawn="1"/>
        </p:nvPicPr>
        <p:blipFill>
          <a:blip r:embed="rId31">
            <a:extLst>
              <a:ext uri="{96DAC541-7B7A-43D3-8B79-37D633B846F1}">
                <asvg:svgBlip xmlns:asvg="http://schemas.microsoft.com/office/drawing/2016/SVG/main" r:embed="rId32"/>
              </a:ext>
            </a:extLst>
          </a:blip>
          <a:stretch>
            <a:fillRect/>
          </a:stretch>
        </p:blipFill>
        <p:spPr>
          <a:xfrm>
            <a:off x="9285936" y="3171380"/>
            <a:ext cx="2503895" cy="1006097"/>
          </a:xfrm>
          <a:prstGeom prst="rect">
            <a:avLst/>
          </a:prstGeom>
        </p:spPr>
      </p:pic>
      <p:pic>
        <p:nvPicPr>
          <p:cNvPr id="70" name="Gráfico 69">
            <a:extLst>
              <a:ext uri="{FF2B5EF4-FFF2-40B4-BE49-F238E27FC236}">
                <a16:creationId xmlns:a16="http://schemas.microsoft.com/office/drawing/2014/main" id="{3CAED469-4E49-47DC-8517-42F99D6DD1ED}"/>
              </a:ext>
            </a:extLst>
          </p:cNvPr>
          <p:cNvPicPr>
            <a:picLocks noChangeAspect="1"/>
          </p:cNvPicPr>
          <p:nvPr userDrawn="1"/>
        </p:nvPicPr>
        <p:blipFill>
          <a:blip r:embed="rId33">
            <a:extLst>
              <a:ext uri="{96DAC541-7B7A-43D3-8B79-37D633B846F1}">
                <asvg:svgBlip xmlns:asvg="http://schemas.microsoft.com/office/drawing/2016/SVG/main" r:embed="rId34"/>
              </a:ext>
            </a:extLst>
          </a:blip>
          <a:stretch>
            <a:fillRect/>
          </a:stretch>
        </p:blipFill>
        <p:spPr>
          <a:xfrm>
            <a:off x="9113602" y="4134074"/>
            <a:ext cx="2755159" cy="923855"/>
          </a:xfrm>
          <a:prstGeom prst="rect">
            <a:avLst/>
          </a:prstGeom>
        </p:spPr>
      </p:pic>
      <p:pic>
        <p:nvPicPr>
          <p:cNvPr id="3" name="Imagen 2">
            <a:extLst>
              <a:ext uri="{FF2B5EF4-FFF2-40B4-BE49-F238E27FC236}">
                <a16:creationId xmlns:a16="http://schemas.microsoft.com/office/drawing/2014/main" id="{ED2A886C-7C15-432E-8D9E-7A2DE9548DEF}"/>
              </a:ext>
            </a:extLst>
          </p:cNvPr>
          <p:cNvPicPr>
            <a:picLocks noChangeAspect="1"/>
          </p:cNvPicPr>
          <p:nvPr userDrawn="1"/>
        </p:nvPicPr>
        <p:blipFill>
          <a:blip r:embed="rId35"/>
          <a:stretch>
            <a:fillRect/>
          </a:stretch>
        </p:blipFill>
        <p:spPr>
          <a:xfrm>
            <a:off x="6585387" y="3214346"/>
            <a:ext cx="2876284" cy="92016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19.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1.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0.xml"/><Relationship Id="rId5" Type="http://schemas.openxmlformats.org/officeDocument/2006/relationships/hyperlink" Target="https://channel9.msdn.com/Events/Build/2018?sort=status&amp;direction=desc&amp;tag%5b0%5d=microsoft%2Bgraph&amp;page=3" TargetMode="External"/><Relationship Id="rId4" Type="http://schemas.openxmlformats.org/officeDocument/2006/relationships/hyperlink" Target="https://github.com/Azure-Samples?utf8=%E2%9C%93&amp;q=graph&amp;type=&amp;languag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6.png"/><Relationship Id="rId18" Type="http://schemas.openxmlformats.org/officeDocument/2006/relationships/image" Target="../media/image36.png"/><Relationship Id="rId3" Type="http://schemas.openxmlformats.org/officeDocument/2006/relationships/image" Target="../media/image86.png"/><Relationship Id="rId21"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89.png"/><Relationship Id="rId17" Type="http://schemas.openxmlformats.org/officeDocument/2006/relationships/image" Target="../media/image92.jpeg"/><Relationship Id="rId25" Type="http://schemas.openxmlformats.org/officeDocument/2006/relationships/image" Target="../media/image21.svg"/><Relationship Id="rId2" Type="http://schemas.openxmlformats.org/officeDocument/2006/relationships/notesSlide" Target="../notesSlides/notesSlide8.xml"/><Relationship Id="rId16" Type="http://schemas.openxmlformats.org/officeDocument/2006/relationships/image" Target="../media/image91.jpeg"/><Relationship Id="rId20" Type="http://schemas.openxmlformats.org/officeDocument/2006/relationships/image" Target="../media/image93.jpg"/><Relationship Id="rId1" Type="http://schemas.openxmlformats.org/officeDocument/2006/relationships/slideLayout" Target="../slideLayouts/slideLayout10.xml"/><Relationship Id="rId6" Type="http://schemas.openxmlformats.org/officeDocument/2006/relationships/image" Target="../media/image35.svg"/><Relationship Id="rId11" Type="http://schemas.openxmlformats.org/officeDocument/2006/relationships/image" Target="../media/image88.jpeg"/><Relationship Id="rId24"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90.jpeg"/><Relationship Id="rId23" Type="http://schemas.openxmlformats.org/officeDocument/2006/relationships/image" Target="../media/image94.jpeg"/><Relationship Id="rId10" Type="http://schemas.openxmlformats.org/officeDocument/2006/relationships/image" Target="../media/image25.svg"/><Relationship Id="rId19" Type="http://schemas.openxmlformats.org/officeDocument/2006/relationships/image" Target="../media/image37.svg"/><Relationship Id="rId4" Type="http://schemas.openxmlformats.org/officeDocument/2006/relationships/image" Target="../media/image87.png"/><Relationship Id="rId9" Type="http://schemas.openxmlformats.org/officeDocument/2006/relationships/image" Target="../media/image24.png"/><Relationship Id="rId14" Type="http://schemas.openxmlformats.org/officeDocument/2006/relationships/image" Target="../media/image17.svg"/><Relationship Id="rId22" Type="http://schemas.openxmlformats.org/officeDocument/2006/relationships/image" Target="../media/image19.svg"/></Relationships>
</file>

<file path=ppt/slides/_rels/slide32.xml.rels><?xml version="1.0" encoding="UTF-8" standalone="yes"?>
<Relationships xmlns="http://schemas.openxmlformats.org/package/2006/relationships"><Relationship Id="rId3" Type="http://schemas.openxmlformats.org/officeDocument/2006/relationships/hyperlink" Target="https://gumroad.com/l/O365IT/spsspain" TargetMode="External"/><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9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3" Type="http://schemas.openxmlformats.org/officeDocument/2006/relationships/hyperlink" Target="mailto:O465Sat@outlook.com"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7.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 Domina la Graph API, domina el mundo</a:t>
            </a:r>
            <a:endParaRPr lang="en-US" dirty="0"/>
          </a:p>
        </p:txBody>
      </p:sp>
      <p:sp>
        <p:nvSpPr>
          <p:cNvPr id="3" name="Marcador de texto 2"/>
          <p:cNvSpPr>
            <a:spLocks noGrp="1"/>
          </p:cNvSpPr>
          <p:nvPr>
            <p:ph type="body" sz="quarter" idx="11"/>
          </p:nvPr>
        </p:nvSpPr>
        <p:spPr/>
        <p:txBody>
          <a:bodyPr/>
          <a:lstStyle/>
          <a:p>
            <a:r>
              <a:rPr lang="en-US" dirty="0"/>
              <a:t>Luis Mañez (MVP)</a:t>
            </a:r>
          </a:p>
        </p:txBody>
      </p:sp>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519248" y="1688275"/>
            <a:ext cx="11151917" cy="4796671"/>
          </a:xfrm>
        </p:spPr>
        <p:txBody>
          <a:bodyPr/>
          <a:lstStyle/>
          <a:p>
            <a:r>
              <a:rPr lang="en-US" dirty="0"/>
              <a:t>Azure AD Auth </a:t>
            </a:r>
            <a:r>
              <a:rPr lang="en-US" dirty="0" err="1"/>
              <a:t>esta</a:t>
            </a:r>
            <a:r>
              <a:rPr lang="en-US" dirty="0"/>
              <a:t> </a:t>
            </a:r>
            <a:r>
              <a:rPr lang="en-US" dirty="0" err="1"/>
              <a:t>basado</a:t>
            </a:r>
            <a:r>
              <a:rPr lang="en-US" dirty="0"/>
              <a:t> </a:t>
            </a:r>
            <a:r>
              <a:rPr lang="en-US" dirty="0" err="1"/>
              <a:t>en</a:t>
            </a:r>
            <a:r>
              <a:rPr lang="en-US" dirty="0"/>
              <a:t> </a:t>
            </a:r>
            <a:r>
              <a:rPr lang="en-US" dirty="0" err="1"/>
              <a:t>oAuth</a:t>
            </a:r>
            <a:r>
              <a:rPr lang="en-US" dirty="0"/>
              <a:t> 2.0 y </a:t>
            </a:r>
            <a:r>
              <a:rPr lang="en-US" dirty="0" err="1"/>
              <a:t>OpenIdConnect</a:t>
            </a:r>
            <a:endParaRPr lang="en-US" dirty="0"/>
          </a:p>
          <a:p>
            <a:r>
              <a:rPr lang="en-US" dirty="0"/>
              <a:t>MS Graph require un Access Token de Azure AD para ser </a:t>
            </a:r>
            <a:r>
              <a:rPr lang="en-US" dirty="0" err="1"/>
              <a:t>consumida</a:t>
            </a:r>
            <a:endParaRPr lang="en-US" dirty="0"/>
          </a:p>
          <a:p>
            <a:r>
              <a:rPr lang="en-US" dirty="0"/>
              <a:t>Registrar App </a:t>
            </a:r>
            <a:r>
              <a:rPr lang="en-US" dirty="0" err="1"/>
              <a:t>en</a:t>
            </a:r>
            <a:r>
              <a:rPr lang="en-US" dirty="0"/>
              <a:t> Azure AD</a:t>
            </a:r>
          </a:p>
          <a:p>
            <a:r>
              <a:rPr lang="en-US" dirty="0"/>
              <a:t>Azure V1 vs v2 Endpoint</a:t>
            </a:r>
          </a:p>
          <a:p>
            <a:r>
              <a:rPr lang="en-US" dirty="0" err="1"/>
              <a:t>Asignar</a:t>
            </a:r>
            <a:r>
              <a:rPr lang="en-US" dirty="0"/>
              <a:t> </a:t>
            </a:r>
            <a:r>
              <a:rPr lang="en-US" dirty="0" err="1"/>
              <a:t>permisos</a:t>
            </a:r>
            <a:endParaRPr lang="en-US" dirty="0"/>
          </a:p>
          <a:p>
            <a:r>
              <a:rPr lang="en-US" dirty="0"/>
              <a:t>Consent Framework</a:t>
            </a:r>
          </a:p>
          <a:p>
            <a:endParaRPr lang="en-US"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dirty="0"/>
              <a:t>Azure AD </a:t>
            </a:r>
            <a:r>
              <a:rPr lang="en-US" dirty="0" err="1"/>
              <a:t>Conceptos</a:t>
            </a:r>
            <a:endParaRPr lang="en-US" dirty="0"/>
          </a:p>
        </p:txBody>
      </p:sp>
    </p:spTree>
    <p:extLst>
      <p:ext uri="{BB962C8B-B14F-4D97-AF65-F5344CB8AC3E}">
        <p14:creationId xmlns:p14="http://schemas.microsoft.com/office/powerpoint/2010/main" val="176366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a:lstStyle/>
          <a:p>
            <a:r>
              <a:rPr lang="en-US" dirty="0"/>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3752089" y="1429603"/>
            <a:ext cx="3935742" cy="441688"/>
          </a:xfrm>
        </p:spPr>
        <p:txBody>
          <a:bodyPr/>
          <a:lstStyle/>
          <a:p>
            <a:pPr algn="ctr"/>
            <a:r>
              <a:rPr lang="en-US"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7696667" y="1447200"/>
            <a:ext cx="3974498" cy="441688"/>
          </a:xfrm>
        </p:spPr>
        <p:txBody>
          <a:bodyPr/>
          <a:lstStyle/>
          <a:p>
            <a:pPr algn="ctr"/>
            <a:r>
              <a:rPr lang="en-US"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4171606753"/>
              </p:ext>
            </p:extLst>
          </p:nvPr>
        </p:nvGraphicFramePr>
        <p:xfrm>
          <a:off x="512000" y="1870523"/>
          <a:ext cx="11168001" cy="3372648"/>
        </p:xfrm>
        <a:graphic>
          <a:graphicData uri="http://schemas.openxmlformats.org/drawingml/2006/table">
            <a:tbl>
              <a:tblPr firstRow="1" bandRow="1">
                <a:tableStyleId>{16D9F66E-5EB9-4882-86FB-DCBF35E3C3E4}</a:tableStyleId>
              </a:tblPr>
              <a:tblGrid>
                <a:gridCol w="3252187">
                  <a:extLst>
                    <a:ext uri="{9D8B030D-6E8A-4147-A177-3AD203B41FA5}">
                      <a16:colId xmlns:a16="http://schemas.microsoft.com/office/drawing/2014/main" val="2808985772"/>
                    </a:ext>
                  </a:extLst>
                </a:gridCol>
                <a:gridCol w="3921261">
                  <a:extLst>
                    <a:ext uri="{9D8B030D-6E8A-4147-A177-3AD203B41FA5}">
                      <a16:colId xmlns:a16="http://schemas.microsoft.com/office/drawing/2014/main" val="4069051566"/>
                    </a:ext>
                  </a:extLst>
                </a:gridCol>
                <a:gridCol w="3994553">
                  <a:extLst>
                    <a:ext uri="{9D8B030D-6E8A-4147-A177-3AD203B41FA5}">
                      <a16:colId xmlns:a16="http://schemas.microsoft.com/office/drawing/2014/main" val="1855977327"/>
                    </a:ext>
                  </a:extLst>
                </a:gridCol>
              </a:tblGrid>
              <a:tr h="421581">
                <a:tc>
                  <a:txBody>
                    <a:bodyPr/>
                    <a:lstStyle/>
                    <a:p>
                      <a:r>
                        <a:rPr lang="en-US" b="1" dirty="0"/>
                        <a:t>Portal</a:t>
                      </a:r>
                    </a:p>
                  </a:txBody>
                  <a:tcPr/>
                </a:tc>
                <a:tc>
                  <a:txBody>
                    <a:bodyPr/>
                    <a:lstStyle/>
                    <a:p>
                      <a:r>
                        <a:rPr lang="en-US" b="0" dirty="0"/>
                        <a:t>portal.azure.com</a:t>
                      </a:r>
                    </a:p>
                  </a:txBody>
                  <a:tcPr/>
                </a:tc>
                <a:tc>
                  <a:txBody>
                    <a:bodyPr/>
                    <a:lstStyle/>
                    <a:p>
                      <a:r>
                        <a:rPr lang="en-US" b="0" dirty="0"/>
                        <a:t>apps.dev.microsoft.com</a:t>
                      </a:r>
                    </a:p>
                  </a:txBody>
                  <a:tcPr/>
                </a:tc>
                <a:extLst>
                  <a:ext uri="{0D108BD9-81ED-4DB2-BD59-A6C34878D82A}">
                    <a16:rowId xmlns:a16="http://schemas.microsoft.com/office/drawing/2014/main" val="987074390"/>
                  </a:ext>
                </a:extLst>
              </a:tr>
              <a:tr h="421581">
                <a:tc>
                  <a:txBody>
                    <a:bodyPr/>
                    <a:lstStyle/>
                    <a:p>
                      <a:r>
                        <a:rPr lang="en-US" b="1" dirty="0"/>
                        <a:t>Accounts supported</a:t>
                      </a:r>
                    </a:p>
                  </a:txBody>
                  <a:tcPr/>
                </a:tc>
                <a:tc>
                  <a:txBody>
                    <a:bodyPr/>
                    <a:lstStyle/>
                    <a:p>
                      <a:r>
                        <a:rPr lang="en-US" dirty="0"/>
                        <a:t>Work / School</a:t>
                      </a:r>
                    </a:p>
                  </a:txBody>
                  <a:tcPr/>
                </a:tc>
                <a:tc>
                  <a:txBody>
                    <a:bodyPr/>
                    <a:lstStyle/>
                    <a:p>
                      <a:r>
                        <a:rPr lang="en-US" dirty="0"/>
                        <a:t>Work / School / Personal</a:t>
                      </a:r>
                    </a:p>
                  </a:txBody>
                  <a:tcPr/>
                </a:tc>
                <a:extLst>
                  <a:ext uri="{0D108BD9-81ED-4DB2-BD59-A6C34878D82A}">
                    <a16:rowId xmlns:a16="http://schemas.microsoft.com/office/drawing/2014/main" val="2670545515"/>
                  </a:ext>
                </a:extLst>
              </a:tr>
              <a:tr h="421581">
                <a:tc>
                  <a:txBody>
                    <a:bodyPr/>
                    <a:lstStyle/>
                    <a:p>
                      <a:r>
                        <a:rPr lang="en-US" b="1" dirty="0"/>
                        <a:t>Set of APIs</a:t>
                      </a:r>
                    </a:p>
                  </a:txBody>
                  <a:tcPr/>
                </a:tc>
                <a:tc>
                  <a:txBody>
                    <a:bodyPr/>
                    <a:lstStyle/>
                    <a:p>
                      <a:r>
                        <a:rPr lang="en-US" dirty="0"/>
                        <a:t>ALL (Graph, SharePoint, Intune, Skype…)</a:t>
                      </a:r>
                    </a:p>
                  </a:txBody>
                  <a:tcPr/>
                </a:tc>
                <a:tc>
                  <a:txBody>
                    <a:bodyPr/>
                    <a:lstStyle/>
                    <a:p>
                      <a:r>
                        <a:rPr lang="en-US" dirty="0"/>
                        <a:t>Only Graph API</a:t>
                      </a:r>
                    </a:p>
                  </a:txBody>
                  <a:tcPr/>
                </a:tc>
                <a:extLst>
                  <a:ext uri="{0D108BD9-81ED-4DB2-BD59-A6C34878D82A}">
                    <a16:rowId xmlns:a16="http://schemas.microsoft.com/office/drawing/2014/main" val="3427154286"/>
                  </a:ext>
                </a:extLst>
              </a:tr>
              <a:tr h="421581">
                <a:tc>
                  <a:txBody>
                    <a:bodyPr/>
                    <a:lstStyle/>
                    <a:p>
                      <a:r>
                        <a:rPr lang="en-US" b="1" dirty="0"/>
                        <a:t>Multiple Platforms in App</a:t>
                      </a:r>
                    </a:p>
                  </a:txBody>
                  <a:tcPr/>
                </a:tc>
                <a:tc>
                  <a:txBody>
                    <a:bodyPr/>
                    <a:lstStyle/>
                    <a:p>
                      <a:r>
                        <a:rPr lang="en-US" dirty="0"/>
                        <a:t>No</a:t>
                      </a:r>
                    </a:p>
                  </a:txBody>
                  <a:tcPr/>
                </a:tc>
                <a:tc>
                  <a:txBody>
                    <a:bodyPr/>
                    <a:lstStyle/>
                    <a:p>
                      <a:r>
                        <a:rPr lang="en-US" dirty="0"/>
                        <a:t>Yes</a:t>
                      </a:r>
                    </a:p>
                  </a:txBody>
                  <a:tcPr/>
                </a:tc>
                <a:extLst>
                  <a:ext uri="{0D108BD9-81ED-4DB2-BD59-A6C34878D82A}">
                    <a16:rowId xmlns:a16="http://schemas.microsoft.com/office/drawing/2014/main" val="4275175270"/>
                  </a:ext>
                </a:extLst>
              </a:tr>
              <a:tr h="421581">
                <a:tc>
                  <a:txBody>
                    <a:bodyPr/>
                    <a:lstStyle/>
                    <a:p>
                      <a:r>
                        <a:rPr lang="en-US" b="1" dirty="0"/>
                        <a:t>Scopes</a:t>
                      </a:r>
                    </a:p>
                  </a:txBody>
                  <a:tcPr/>
                </a:tc>
                <a:tc>
                  <a:txBody>
                    <a:bodyPr/>
                    <a:lstStyle/>
                    <a:p>
                      <a:r>
                        <a:rPr lang="en-US" dirty="0"/>
                        <a:t>Resource</a:t>
                      </a:r>
                    </a:p>
                  </a:txBody>
                  <a:tcPr/>
                </a:tc>
                <a:tc>
                  <a:txBody>
                    <a:bodyPr/>
                    <a:lstStyle/>
                    <a:p>
                      <a:r>
                        <a:rPr lang="en-US" dirty="0"/>
                        <a:t>Request</a:t>
                      </a:r>
                    </a:p>
                  </a:txBody>
                  <a:tcPr/>
                </a:tc>
                <a:extLst>
                  <a:ext uri="{0D108BD9-81ED-4DB2-BD59-A6C34878D82A}">
                    <a16:rowId xmlns:a16="http://schemas.microsoft.com/office/drawing/2014/main" val="248446641"/>
                  </a:ext>
                </a:extLst>
              </a:tr>
              <a:tr h="421581">
                <a:tc>
                  <a:txBody>
                    <a:bodyPr/>
                    <a:lstStyle/>
                    <a:p>
                      <a:r>
                        <a:rPr lang="en-US" b="1" dirty="0"/>
                        <a:t>Consents</a:t>
                      </a:r>
                    </a:p>
                  </a:txBody>
                  <a:tcPr/>
                </a:tc>
                <a:tc>
                  <a:txBody>
                    <a:bodyPr/>
                    <a:lstStyle/>
                    <a:p>
                      <a:r>
                        <a:rPr lang="en-US" dirty="0"/>
                        <a:t>Static</a:t>
                      </a:r>
                    </a:p>
                  </a:txBody>
                  <a:tcPr/>
                </a:tc>
                <a:tc>
                  <a:txBody>
                    <a:bodyPr/>
                    <a:lstStyle/>
                    <a:p>
                      <a:r>
                        <a:rPr lang="en-US" dirty="0"/>
                        <a:t>Dynamic</a:t>
                      </a:r>
                    </a:p>
                  </a:txBody>
                  <a:tcPr/>
                </a:tc>
                <a:extLst>
                  <a:ext uri="{0D108BD9-81ED-4DB2-BD59-A6C34878D82A}">
                    <a16:rowId xmlns:a16="http://schemas.microsoft.com/office/drawing/2014/main" val="2592486821"/>
                  </a:ext>
                </a:extLst>
              </a:tr>
              <a:tr h="421581">
                <a:tc>
                  <a:txBody>
                    <a:bodyPr/>
                    <a:lstStyle/>
                    <a:p>
                      <a:r>
                        <a:rPr lang="en-US" b="1" dirty="0"/>
                        <a:t>Multi-Tenant</a:t>
                      </a:r>
                    </a:p>
                  </a:txBody>
                  <a:tcPr/>
                </a:tc>
                <a:tc>
                  <a:txBody>
                    <a:bodyPr/>
                    <a:lstStyle/>
                    <a:p>
                      <a:r>
                        <a:rPr lang="en-US" dirty="0"/>
                        <a:t>Requires configuration</a:t>
                      </a:r>
                    </a:p>
                  </a:txBody>
                  <a:tcPr/>
                </a:tc>
                <a:tc>
                  <a:txBody>
                    <a:bodyPr/>
                    <a:lstStyle/>
                    <a:p>
                      <a:r>
                        <a:rPr lang="en-US" dirty="0"/>
                        <a:t>By default</a:t>
                      </a:r>
                    </a:p>
                  </a:txBody>
                  <a:tcPr/>
                </a:tc>
                <a:extLst>
                  <a:ext uri="{0D108BD9-81ED-4DB2-BD59-A6C34878D82A}">
                    <a16:rowId xmlns:a16="http://schemas.microsoft.com/office/drawing/2014/main" val="928224446"/>
                  </a:ext>
                </a:extLst>
              </a:tr>
              <a:tr h="421581">
                <a:tc>
                  <a:txBody>
                    <a:bodyPr/>
                    <a:lstStyle/>
                    <a:p>
                      <a:r>
                        <a:rPr lang="en-US" b="1" dirty="0" err="1"/>
                        <a:t>Nuget</a:t>
                      </a:r>
                      <a:r>
                        <a:rPr lang="en-US" b="1" dirty="0"/>
                        <a:t> Package</a:t>
                      </a:r>
                    </a:p>
                  </a:txBody>
                  <a:tcPr/>
                </a:tc>
                <a:tc>
                  <a:txBody>
                    <a:bodyPr/>
                    <a:lstStyle/>
                    <a:p>
                      <a:r>
                        <a:rPr lang="en-US" dirty="0"/>
                        <a:t> </a:t>
                      </a:r>
                      <a:r>
                        <a:rPr lang="en-US" dirty="0" err="1"/>
                        <a:t>Microsoft.IdentityModel.Clients.ActiveDirectory</a:t>
                      </a:r>
                      <a:endParaRPr lang="en-US" dirty="0"/>
                    </a:p>
                  </a:txBody>
                  <a:tcPr/>
                </a:tc>
                <a:tc>
                  <a:txBody>
                    <a:bodyPr/>
                    <a:lstStyle/>
                    <a:p>
                      <a:r>
                        <a:rPr lang="en-US" dirty="0" err="1"/>
                        <a:t>Microsoft.Identity.Client</a:t>
                      </a:r>
                      <a:endParaRPr lang="en-US" dirty="0"/>
                    </a:p>
                  </a:txBody>
                  <a:tcPr/>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1102670" y="5288873"/>
            <a:ext cx="11160753" cy="1114088"/>
          </a:xfrm>
          <a:prstGeom prst="rect">
            <a:avLst/>
          </a:prstGeom>
        </p:spPr>
        <p:txBody>
          <a:bodyPr wrap="square">
            <a:spAutoFit/>
          </a:bodyPr>
          <a:lstStyle/>
          <a:p>
            <a:pPr>
              <a:lnSpc>
                <a:spcPct val="200000"/>
              </a:lnSpc>
            </a:pPr>
            <a:r>
              <a:rPr lang="en-US" dirty="0">
                <a:hlinkClick r:id="rId2"/>
              </a:rPr>
              <a:t>https://docs.microsoft.com/en-us/azure/active-directory/develop/active-directory-v2-limitations</a:t>
            </a:r>
            <a:endParaRPr lang="en-US" dirty="0"/>
          </a:p>
          <a:p>
            <a:pPr>
              <a:lnSpc>
                <a:spcPct val="200000"/>
              </a:lnSpc>
            </a:pPr>
            <a:r>
              <a:rPr lang="en-US" dirty="0">
                <a:hlinkClick r:id="rId3"/>
              </a:rPr>
              <a:t>https://docs.microsoft.com/en-us/azure/active-directory/develop/active-directory-v2-compare</a:t>
            </a:r>
            <a:endParaRPr lang="en-US" dirty="0"/>
          </a:p>
        </p:txBody>
      </p:sp>
    </p:spTree>
    <p:extLst>
      <p:ext uri="{BB962C8B-B14F-4D97-AF65-F5344CB8AC3E}">
        <p14:creationId xmlns:p14="http://schemas.microsoft.com/office/powerpoint/2010/main" val="60418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2"/>
          <a:stretch>
            <a:fillRect/>
          </a:stretch>
        </p:blipFill>
        <p:spPr>
          <a:xfrm>
            <a:off x="8424505" y="1129582"/>
            <a:ext cx="590550" cy="590550"/>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3"/>
          <a:stretch>
            <a:fillRect/>
          </a:stretch>
        </p:blipFill>
        <p:spPr>
          <a:xfrm>
            <a:off x="6968764" y="462518"/>
            <a:ext cx="590550" cy="590550"/>
          </a:xfrm>
          <a:prstGeom prst="rect">
            <a:avLst/>
          </a:prstGeom>
        </p:spPr>
      </p:pic>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13"/>
          </p:nvPr>
        </p:nvPicPr>
        <p:blipFill>
          <a:blip r:embed="rId4"/>
          <a:stretch>
            <a:fillRect/>
          </a:stretch>
        </p:blipFill>
        <p:spPr>
          <a:xfrm>
            <a:off x="6699113" y="2269813"/>
            <a:ext cx="590550" cy="590550"/>
          </a:xfr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8819944" y="3554460"/>
            <a:ext cx="590550" cy="590550"/>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9758596" y="2171437"/>
            <a:ext cx="787302" cy="787302"/>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10619557" y="665406"/>
            <a:ext cx="590550" cy="590550"/>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7264039" y="4503367"/>
            <a:ext cx="581025" cy="600075"/>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7719282" y="5848876"/>
            <a:ext cx="590550" cy="590550"/>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10260529" y="5304724"/>
            <a:ext cx="590550" cy="590550"/>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10793460" y="3986417"/>
            <a:ext cx="590550" cy="590550"/>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26555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2184" y="583422"/>
            <a:ext cx="5340545" cy="5340545"/>
          </a:xfrm>
          <a:prstGeom prst="rect">
            <a:avLst/>
          </a:prstGeom>
        </p:spPr>
      </p:pic>
      <p:sp>
        <p:nvSpPr>
          <p:cNvPr id="15" name="Content Placeholder 14">
            <a:extLst>
              <a:ext uri="{FF2B5EF4-FFF2-40B4-BE49-F238E27FC236}">
                <a16:creationId xmlns:a16="http://schemas.microsoft.com/office/drawing/2014/main" id="{664D2793-8060-49C1-9010-C29EFDA89895}"/>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5789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Graph explorer es </a:t>
            </a:r>
            <a:r>
              <a:rPr lang="en-US" sz="4400" dirty="0" err="1"/>
              <a:t>tu</a:t>
            </a:r>
            <a:r>
              <a:rPr lang="en-US" sz="44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486431" y="1229972"/>
            <a:ext cx="8616848" cy="5420463"/>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a:t>
            </a:r>
            <a:r>
              <a:rPr lang="en-US" sz="4400" dirty="0" err="1"/>
              <a:t>operaciones</a:t>
            </a:r>
            <a:r>
              <a:rPr lang="en-US" sz="44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897570" y="1541994"/>
            <a:ext cx="10838164" cy="4428124"/>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Los 7 </a:t>
            </a:r>
            <a:r>
              <a:rPr lang="en-US" sz="4400" dirty="0" err="1"/>
              <a:t>magnificos</a:t>
            </a:r>
            <a:r>
              <a:rPr lang="en-US" sz="44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67994" y="1354944"/>
            <a:ext cx="11589880" cy="5061823"/>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2041210" y="1066255"/>
            <a:ext cx="6554134" cy="1907953"/>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1245723" y="2687396"/>
            <a:ext cx="8145109" cy="4011466"/>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2" y="318358"/>
            <a:ext cx="10313301" cy="747897"/>
          </a:xfrm>
        </p:spPr>
        <p:txBody>
          <a:bodyPr/>
          <a:lstStyle/>
          <a:p>
            <a:r>
              <a:rPr lang="en-US" sz="44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371183" y="1769461"/>
            <a:ext cx="11449634" cy="3525205"/>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Luis Mañez</a:t>
            </a:r>
          </a:p>
        </p:txBody>
      </p:sp>
      <p:sp>
        <p:nvSpPr>
          <p:cNvPr id="3" name="Marcador de texto 2"/>
          <p:cNvSpPr>
            <a:spLocks noGrp="1"/>
          </p:cNvSpPr>
          <p:nvPr>
            <p:ph type="body" sz="quarter" idx="12"/>
          </p:nvPr>
        </p:nvSpPr>
        <p:spPr/>
        <p:txBody>
          <a:bodyPr/>
          <a:lstStyle/>
          <a:p>
            <a:r>
              <a:rPr lang="en-US" dirty="0"/>
              <a:t>Cloud architect</a:t>
            </a:r>
          </a:p>
        </p:txBody>
      </p:sp>
      <p:sp>
        <p:nvSpPr>
          <p:cNvPr id="4" name="Marcador de texto 3"/>
          <p:cNvSpPr>
            <a:spLocks noGrp="1"/>
          </p:cNvSpPr>
          <p:nvPr>
            <p:ph type="body" sz="quarter" idx="13"/>
          </p:nvPr>
        </p:nvSpPr>
        <p:spPr/>
        <p:txBody>
          <a:bodyPr/>
          <a:lstStyle/>
          <a:p>
            <a:r>
              <a:rPr lang="en-US" dirty="0" err="1"/>
              <a:t>ClearPeople</a:t>
            </a:r>
            <a:r>
              <a:rPr lang="en-US" dirty="0"/>
              <a:t> LTD (U.K)</a:t>
            </a:r>
          </a:p>
        </p:txBody>
      </p:sp>
      <p:sp>
        <p:nvSpPr>
          <p:cNvPr id="5" name="Marcador de texto 4"/>
          <p:cNvSpPr>
            <a:spLocks noGrp="1"/>
          </p:cNvSpPr>
          <p:nvPr>
            <p:ph type="body" sz="quarter" idx="14"/>
          </p:nvPr>
        </p:nvSpPr>
        <p:spPr/>
        <p:txBody>
          <a:bodyPr/>
          <a:lstStyle/>
          <a:p>
            <a:r>
              <a:rPr lang="en-US" dirty="0"/>
              <a:t>https://medium.com/inherits-cloud</a:t>
            </a:r>
          </a:p>
        </p:txBody>
      </p:sp>
      <p:sp>
        <p:nvSpPr>
          <p:cNvPr id="6" name="Marcador de texto 5"/>
          <p:cNvSpPr>
            <a:spLocks noGrp="1"/>
          </p:cNvSpPr>
          <p:nvPr>
            <p:ph type="body" sz="quarter" idx="15"/>
          </p:nvPr>
        </p:nvSpPr>
        <p:spPr/>
        <p:txBody>
          <a:bodyPr/>
          <a:lstStyle/>
          <a:p>
            <a:r>
              <a:rPr lang="en-US" dirty="0"/>
              <a:t>@</a:t>
            </a:r>
            <a:r>
              <a:rPr lang="en-US" dirty="0" err="1"/>
              <a:t>luismanez</a:t>
            </a:r>
            <a:endParaRPr lang="en-US" dirty="0"/>
          </a:p>
        </p:txBody>
      </p:sp>
      <p:pic>
        <p:nvPicPr>
          <p:cNvPr id="10" name="Picture Placeholder 9" descr="A person sitting at a table using a computer&#10;&#10;Description generated with very high confidence">
            <a:extLst>
              <a:ext uri="{FF2B5EF4-FFF2-40B4-BE49-F238E27FC236}">
                <a16:creationId xmlns:a16="http://schemas.microsoft.com/office/drawing/2014/main" id="{E5F45AC1-577D-46CB-B5E0-9EEB076DF0CF}"/>
              </a:ext>
            </a:extLst>
          </p:cNvPr>
          <p:cNvPicPr>
            <a:picLocks noGrp="1" noChangeAspect="1"/>
          </p:cNvPicPr>
          <p:nvPr>
            <p:ph type="pic" sz="quarter" idx="16"/>
          </p:nvPr>
        </p:nvPicPr>
        <p:blipFill>
          <a:blip r:embed="rId3"/>
          <a:srcRect l="1123" r="1123"/>
          <a:stretch>
            <a:fillRect/>
          </a:stretch>
        </p:blipFill>
        <p:spPr/>
      </p:pic>
      <p:sp>
        <p:nvSpPr>
          <p:cNvPr id="8" name="Marcador de texto 7"/>
          <p:cNvSpPr>
            <a:spLocks noGrp="1"/>
          </p:cNvSpPr>
          <p:nvPr>
            <p:ph type="body" sz="quarter" idx="17"/>
          </p:nvPr>
        </p:nvSpPr>
        <p:spPr>
          <a:xfrm>
            <a:off x="1301231" y="4552809"/>
            <a:ext cx="8347504" cy="1582311"/>
          </a:xfrm>
        </p:spPr>
        <p:txBody>
          <a:bodyPr/>
          <a:lstStyle/>
          <a:p>
            <a:r>
              <a:rPr lang="en-US" dirty="0"/>
              <a:t>Office Development MVP. About 15 years of experience working with Microsoft Technologies. MS Certified specialist in Developing Azure and SharePoint MCPD. Passionate about technology, blogger, technical writer and MS community active member. </a:t>
            </a:r>
          </a:p>
        </p:txBody>
      </p:sp>
    </p:spTree>
    <p:extLst>
      <p:ext uri="{BB962C8B-B14F-4D97-AF65-F5344CB8AC3E}">
        <p14:creationId xmlns:p14="http://schemas.microsoft.com/office/powerpoint/2010/main" val="20428067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618774" y="1602713"/>
            <a:ext cx="8758798" cy="2890749"/>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4501581" y="4941575"/>
            <a:ext cx="3188838" cy="1598067"/>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422433" y="318358"/>
            <a:ext cx="8877194" cy="747897"/>
          </a:xfrm>
        </p:spPr>
        <p:txBody>
          <a:bodyPr/>
          <a:lstStyle/>
          <a:p>
            <a:r>
              <a:rPr lang="en-US" sz="44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4126" y="201472"/>
            <a:ext cx="914400" cy="9144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701226" y="342195"/>
            <a:ext cx="45719" cy="369332"/>
          </a:xfrm>
          <a:prstGeom prst="rect">
            <a:avLst/>
          </a:prstGeom>
          <a:noFill/>
        </p:spPr>
        <p:txBody>
          <a:bodyPr wrap="square" lIns="0" tIns="0" rIns="0" bIns="0" rtlCol="0">
            <a:spAutoFit/>
          </a:bodyPr>
          <a:lstStyle/>
          <a:p>
            <a:r>
              <a:rPr lang="en-US" sz="2400" b="1" spc="-70"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1245723" y="318358"/>
            <a:ext cx="89756" cy="60064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629234" y="1302163"/>
            <a:ext cx="10933532" cy="5354365"/>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3684" y="662860"/>
            <a:ext cx="5345254" cy="5345254"/>
          </a:xfrm>
          <a:prstGeom prst="rect">
            <a:avLst/>
          </a:prstGeom>
        </p:spPr>
      </p:pic>
      <p:sp>
        <p:nvSpPr>
          <p:cNvPr id="8" name="Content Placeholder 7">
            <a:extLst>
              <a:ext uri="{FF2B5EF4-FFF2-40B4-BE49-F238E27FC236}">
                <a16:creationId xmlns:a16="http://schemas.microsoft.com/office/drawing/2014/main" id="{9D020CD0-F7D3-4DAB-9925-A6C3915BC109}"/>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512799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a:lstStyle/>
          <a:p>
            <a:r>
              <a:rPr lang="en-US" dirty="0"/>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520836" y="2861479"/>
            <a:ext cx="5396365" cy="2462213"/>
          </a:xfrm>
        </p:spPr>
        <p:txBody>
          <a:bodyPr vert="horz" lIns="0" tIns="0" rIns="0" bIns="0" rtlCol="0">
            <a:noAutofit/>
          </a:bodyPr>
          <a:lstStyle/>
          <a:p>
            <a:r>
              <a:rPr lang="en-US" dirty="0"/>
              <a:t>Open extensions</a:t>
            </a:r>
          </a:p>
          <a:p>
            <a:pPr marL="457200" indent="-457200">
              <a:buFont typeface="Arial" panose="020B0604020202020204" pitchFamily="34" charset="0"/>
              <a:buChar char="•"/>
            </a:pPr>
            <a:r>
              <a:rPr lang="en-US" dirty="0" err="1"/>
              <a:t>Estructura</a:t>
            </a:r>
            <a:r>
              <a:rPr lang="en-US" dirty="0"/>
              <a:t> flexible</a:t>
            </a:r>
          </a:p>
          <a:p>
            <a:pPr marL="457200" indent="-457200">
              <a:buFont typeface="Arial" panose="020B0604020202020204" pitchFamily="34" charset="0"/>
              <a:buChar char="•"/>
            </a:pPr>
            <a:r>
              <a:rPr lang="en-US" dirty="0"/>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6279563" y="2861479"/>
            <a:ext cx="5396365" cy="2462213"/>
          </a:xfrm>
        </p:spPr>
        <p:txBody>
          <a:bodyPr/>
          <a:lstStyle/>
          <a:p>
            <a:r>
              <a:rPr lang="en-US" dirty="0"/>
              <a:t>Schema extensions</a:t>
            </a:r>
          </a:p>
          <a:p>
            <a:pPr marL="457200" indent="-457200">
              <a:buFont typeface="Arial" panose="020B0604020202020204" pitchFamily="34" charset="0"/>
              <a:buChar char="•"/>
            </a:pPr>
            <a:r>
              <a:rPr lang="en-US" dirty="0" err="1"/>
              <a:t>Datos</a:t>
            </a:r>
            <a:r>
              <a:rPr lang="en-US" dirty="0"/>
              <a:t> “</a:t>
            </a:r>
            <a:r>
              <a:rPr lang="en-US" dirty="0" err="1"/>
              <a:t>tipados</a:t>
            </a:r>
            <a:r>
              <a:rPr lang="en-US" dirty="0"/>
              <a:t>”</a:t>
            </a:r>
          </a:p>
          <a:p>
            <a:pPr marL="457200" indent="-457200">
              <a:buFont typeface="Arial" panose="020B0604020202020204" pitchFamily="34" charset="0"/>
              <a:buChar char="•"/>
            </a:pPr>
            <a:r>
              <a:rPr lang="en-US" dirty="0" err="1"/>
              <a:t>Validacion</a:t>
            </a:r>
            <a:r>
              <a:rPr lang="en-US" dirty="0"/>
              <a:t> de </a:t>
            </a:r>
            <a:r>
              <a:rPr lang="en-US" dirty="0" err="1"/>
              <a:t>tipos</a:t>
            </a:r>
            <a:endParaRPr lang="en-US" dirty="0"/>
          </a:p>
        </p:txBody>
      </p:sp>
      <p:sp>
        <p:nvSpPr>
          <p:cNvPr id="5" name="TextBox 4">
            <a:extLst>
              <a:ext uri="{FF2B5EF4-FFF2-40B4-BE49-F238E27FC236}">
                <a16:creationId xmlns:a16="http://schemas.microsoft.com/office/drawing/2014/main" id="{BDA03CA7-A258-4B89-97F1-C01ECDFB8AC0}"/>
              </a:ext>
            </a:extLst>
          </p:cNvPr>
          <p:cNvSpPr txBox="1"/>
          <p:nvPr/>
        </p:nvSpPr>
        <p:spPr>
          <a:xfrm>
            <a:off x="519248" y="1312697"/>
            <a:ext cx="11151917" cy="1477328"/>
          </a:xfrm>
          <a:prstGeom prst="rect">
            <a:avLst/>
          </a:prstGeom>
          <a:noFill/>
        </p:spPr>
        <p:txBody>
          <a:bodyPr wrap="square" lIns="0" tIns="0" rIns="0" bIns="0" rtlCol="0">
            <a:spAutoFit/>
          </a:bodyPr>
          <a:lstStyle/>
          <a:p>
            <a:r>
              <a:rPr lang="en-US" sz="2400" spc="-70" dirty="0" err="1">
                <a:gradFill>
                  <a:gsLst>
                    <a:gs pos="2917">
                      <a:schemeClr val="bg2"/>
                    </a:gs>
                    <a:gs pos="95000">
                      <a:schemeClr val="bg2"/>
                    </a:gs>
                  </a:gsLst>
                  <a:lin ang="5400000" scaled="0"/>
                </a:gradFill>
              </a:rPr>
              <a:t>Permite</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almacenar</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nuestros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propios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datos</a:t>
            </a:r>
            <a:r>
              <a:rPr lang="en-US" sz="2400" spc="-70" dirty="0">
                <a:gradFill>
                  <a:gsLst>
                    <a:gs pos="2917">
                      <a:schemeClr val="bg2"/>
                    </a:gs>
                    <a:gs pos="95000">
                      <a:schemeClr val="bg2"/>
                    </a:gs>
                  </a:gsLst>
                  <a:lin ang="5400000" scaled="0"/>
                </a:gradFill>
              </a:rPr>
              <a:t> </a:t>
            </a:r>
            <a:r>
              <a:rPr lang="en-US" sz="2400" spc="-70" dirty="0" err="1">
                <a:gradFill>
                  <a:gsLst>
                    <a:gs pos="2917">
                      <a:schemeClr val="bg2"/>
                    </a:gs>
                    <a:gs pos="95000">
                      <a:schemeClr val="bg2"/>
                    </a:gs>
                  </a:gsLst>
                  <a:lin ang="5400000" scaled="0"/>
                </a:gradFill>
              </a:rPr>
              <a:t>en</a:t>
            </a:r>
            <a:r>
              <a:rPr lang="en-US" sz="2400" spc="-70" dirty="0">
                <a:gradFill>
                  <a:gsLst>
                    <a:gs pos="2917">
                      <a:schemeClr val="bg2"/>
                    </a:gs>
                    <a:gs pos="95000">
                      <a:schemeClr val="bg2"/>
                    </a:gs>
                  </a:gsLst>
                  <a:lin ang="5400000" scaled="0"/>
                </a:gradFill>
              </a:rPr>
              <a:t> MS Graph.</a:t>
            </a:r>
          </a:p>
          <a:p>
            <a:endParaRPr lang="en-US" sz="2400" spc="-70" dirty="0">
              <a:gradFill>
                <a:gsLst>
                  <a:gs pos="2917">
                    <a:schemeClr val="bg2"/>
                  </a:gs>
                  <a:gs pos="95000">
                    <a:schemeClr val="bg2"/>
                  </a:gs>
                </a:gsLst>
                <a:lin ang="5400000" scaled="0"/>
              </a:gradFill>
            </a:endParaRPr>
          </a:p>
          <a:p>
            <a:r>
              <a:rPr lang="en-US" sz="2400" i="1" spc="-70" dirty="0" err="1">
                <a:solidFill>
                  <a:schemeClr val="bg1">
                    <a:lumMod val="50000"/>
                  </a:schemeClr>
                </a:solidFill>
              </a:rPr>
              <a:t>Ejemplo</a:t>
            </a:r>
            <a:r>
              <a:rPr lang="en-US" sz="2400" i="1" spc="-70" dirty="0">
                <a:solidFill>
                  <a:schemeClr val="bg1">
                    <a:lumMod val="50000"/>
                  </a:schemeClr>
                </a:solidFill>
              </a:rPr>
              <a:t>: </a:t>
            </a:r>
            <a:r>
              <a:rPr lang="en-US" sz="2400" i="1" spc="-70" dirty="0" err="1">
                <a:solidFill>
                  <a:schemeClr val="bg1">
                    <a:lumMod val="50000"/>
                  </a:schemeClr>
                </a:solidFill>
              </a:rPr>
              <a:t>ampliar</a:t>
            </a:r>
            <a:r>
              <a:rPr lang="en-US" sz="2400" i="1" spc="-70" dirty="0">
                <a:solidFill>
                  <a:schemeClr val="bg1">
                    <a:lumMod val="50000"/>
                  </a:schemeClr>
                </a:solidFill>
              </a:rPr>
              <a:t> los </a:t>
            </a:r>
            <a:r>
              <a:rPr lang="en-US" sz="2400" i="1" spc="-70" dirty="0" err="1">
                <a:solidFill>
                  <a:schemeClr val="bg1">
                    <a:lumMod val="50000"/>
                  </a:schemeClr>
                </a:solidFill>
              </a:rPr>
              <a:t>datos</a:t>
            </a:r>
            <a:r>
              <a:rPr lang="en-US" sz="2400" i="1" spc="-70" dirty="0">
                <a:solidFill>
                  <a:schemeClr val="bg1">
                    <a:lumMod val="50000"/>
                  </a:schemeClr>
                </a:solidFill>
              </a:rPr>
              <a:t> de un </a:t>
            </a:r>
            <a:r>
              <a:rPr lang="en-US" sz="2400" i="1" spc="-70" dirty="0" err="1">
                <a:solidFill>
                  <a:schemeClr val="bg1">
                    <a:lumMod val="50000"/>
                  </a:schemeClr>
                </a:solidFill>
              </a:rPr>
              <a:t>usuario</a:t>
            </a:r>
            <a:r>
              <a:rPr lang="en-US" sz="2400" i="1" spc="-70" dirty="0">
                <a:solidFill>
                  <a:schemeClr val="bg1">
                    <a:lumMod val="50000"/>
                  </a:schemeClr>
                </a:solidFill>
              </a:rPr>
              <a:t> con “</a:t>
            </a:r>
            <a:r>
              <a:rPr lang="en-US" sz="2400" i="1" spc="-70" dirty="0" err="1">
                <a:solidFill>
                  <a:schemeClr val="bg1">
                    <a:lumMod val="50000"/>
                  </a:schemeClr>
                </a:solidFill>
              </a:rPr>
              <a:t>su</a:t>
            </a:r>
            <a:r>
              <a:rPr lang="en-US" sz="2400" i="1" spc="-70" dirty="0">
                <a:solidFill>
                  <a:schemeClr val="bg1">
                    <a:lumMod val="50000"/>
                  </a:schemeClr>
                </a:solidFill>
              </a:rPr>
              <a:t> color </a:t>
            </a:r>
            <a:r>
              <a:rPr lang="en-US" sz="2400" i="1" spc="-70" dirty="0" err="1">
                <a:solidFill>
                  <a:schemeClr val="bg1">
                    <a:lumMod val="50000"/>
                  </a:schemeClr>
                </a:solidFill>
              </a:rPr>
              <a:t>favorito</a:t>
            </a:r>
            <a:r>
              <a:rPr lang="en-US" sz="2400" i="1" spc="-70" dirty="0">
                <a:solidFill>
                  <a:schemeClr val="bg1">
                    <a:lumMod val="50000"/>
                  </a:schemeClr>
                </a:solidFill>
              </a:rPr>
              <a:t>”</a:t>
            </a:r>
          </a:p>
          <a:p>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144879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034" y="976109"/>
            <a:ext cx="5441520" cy="544152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8786202" y="2366430"/>
            <a:ext cx="1190924" cy="1048837"/>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56C08440-2D33-451A-B7B6-A28B0C871DE6}"/>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134031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err="1"/>
              <a:t>Batch</a:t>
            </a:r>
            <a:r>
              <a:rPr lang="es-ES" dirty="0"/>
              <a:t> Request / Response</a:t>
            </a:r>
            <a:endParaRPr lang="en-US" dirty="0"/>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519248" y="1054510"/>
            <a:ext cx="5810146" cy="4898240"/>
          </a:xfrm>
          <a:prstGeom prst="rect">
            <a:avLst/>
          </a:prstGeom>
        </p:spPr>
      </p:pic>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3"/>
          <a:stretch>
            <a:fillRect/>
          </a:stretch>
        </p:blipFill>
        <p:spPr>
          <a:xfrm>
            <a:off x="6518787" y="1054509"/>
            <a:ext cx="5234017" cy="4898239"/>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a:lstStyle/>
          <a:p>
            <a:r>
              <a:rPr lang="es-ES" dirty="0"/>
              <a:t>Limitaciones </a:t>
            </a:r>
            <a:r>
              <a:rPr lang="es-ES" dirty="0" err="1"/>
              <a:t>Batch</a:t>
            </a:r>
            <a:r>
              <a:rPr lang="es-ES" dirty="0"/>
              <a:t> </a:t>
            </a:r>
            <a:r>
              <a:rPr lang="es-ES" dirty="0" err="1"/>
              <a:t>requests</a:t>
            </a:r>
            <a:endParaRPr lang="en-US" dirty="0"/>
          </a:p>
        </p:txBody>
      </p:sp>
      <p:sp>
        <p:nvSpPr>
          <p:cNvPr id="5" name="TextBox 4">
            <a:extLst>
              <a:ext uri="{FF2B5EF4-FFF2-40B4-BE49-F238E27FC236}">
                <a16:creationId xmlns:a16="http://schemas.microsoft.com/office/drawing/2014/main" id="{764D81A1-9303-4A64-AF8D-64A3BC3A0109}"/>
              </a:ext>
            </a:extLst>
          </p:cNvPr>
          <p:cNvSpPr txBox="1"/>
          <p:nvPr/>
        </p:nvSpPr>
        <p:spPr>
          <a:xfrm>
            <a:off x="1171702" y="1201242"/>
            <a:ext cx="9950246" cy="4455515"/>
          </a:xfrm>
          <a:prstGeom prst="rect">
            <a:avLst/>
          </a:prstGeom>
          <a:noFill/>
        </p:spPr>
        <p:txBody>
          <a:bodyPr wrap="square" lIns="0" tIns="0" rIns="0" bIns="0" rtlCol="0">
            <a:spAutoFit/>
          </a:bodyPr>
          <a:lstStyle/>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se pueden anidar peticiones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No es transaccional</a:t>
            </a:r>
          </a:p>
          <a:p>
            <a:pPr marL="342900" indent="-342900">
              <a:lnSpc>
                <a:spcPct val="250000"/>
              </a:lnSpc>
              <a:buFont typeface="Arial" panose="020B0604020202020204" pitchFamily="34" charset="0"/>
              <a:buChar char="•"/>
            </a:pPr>
            <a:r>
              <a:rPr lang="es-ES" sz="2400" spc="-70" dirty="0" err="1">
                <a:gradFill>
                  <a:gsLst>
                    <a:gs pos="2917">
                      <a:schemeClr val="bg2"/>
                    </a:gs>
                    <a:gs pos="95000">
                      <a:schemeClr val="bg2"/>
                    </a:gs>
                  </a:gsLst>
                  <a:lin ang="5400000" scaled="0"/>
                </a:gradFill>
              </a:rPr>
              <a:t>URIs</a:t>
            </a:r>
            <a:r>
              <a:rPr lang="es-ES" sz="2400" spc="-70" dirty="0">
                <a:gradFill>
                  <a:gsLst>
                    <a:gs pos="2917">
                      <a:schemeClr val="bg2"/>
                    </a:gs>
                    <a:gs pos="95000">
                      <a:schemeClr val="bg2"/>
                    </a:gs>
                  </a:gsLst>
                  <a:lin ang="5400000" scaled="0"/>
                </a:gradFill>
              </a:rPr>
              <a:t> deben ser relativas</a:t>
            </a: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Máximo 20 peticiones en </a:t>
            </a:r>
            <a:r>
              <a:rPr lang="es-ES" sz="2400" spc="-70" dirty="0" err="1">
                <a:gradFill>
                  <a:gsLst>
                    <a:gs pos="2917">
                      <a:schemeClr val="bg2"/>
                    </a:gs>
                    <a:gs pos="95000">
                      <a:schemeClr val="bg2"/>
                    </a:gs>
                  </a:gsLst>
                  <a:lin ang="5400000" scaled="0"/>
                </a:gradFill>
              </a:rPr>
              <a:t>Batch</a:t>
            </a:r>
            <a:endParaRPr lang="es-ES" sz="2400" spc="-70" dirty="0">
              <a:gradFill>
                <a:gsLst>
                  <a:gs pos="2917">
                    <a:schemeClr val="bg2"/>
                  </a:gs>
                  <a:gs pos="95000">
                    <a:schemeClr val="bg2"/>
                  </a:gs>
                </a:gsLst>
                <a:lin ang="5400000" scaled="0"/>
              </a:gradFill>
            </a:endParaRPr>
          </a:p>
          <a:p>
            <a:pPr marL="342900" indent="-342900">
              <a:lnSpc>
                <a:spcPct val="250000"/>
              </a:lnSpc>
              <a:buFont typeface="Arial" panose="020B0604020202020204" pitchFamily="34" charset="0"/>
              <a:buChar char="•"/>
            </a:pPr>
            <a:r>
              <a:rPr lang="es-ES" sz="2400" spc="-70" dirty="0">
                <a:gradFill>
                  <a:gsLst>
                    <a:gs pos="2917">
                      <a:schemeClr val="bg2"/>
                    </a:gs>
                    <a:gs pos="95000">
                      <a:schemeClr val="bg2"/>
                    </a:gs>
                  </a:gsLst>
                  <a:lin ang="5400000" scaled="0"/>
                </a:gradFill>
              </a:rPr>
              <a:t>Dependencias simples “</a:t>
            </a:r>
            <a:r>
              <a:rPr lang="es-ES" sz="2400" spc="-70" dirty="0" err="1">
                <a:gradFill>
                  <a:gsLst>
                    <a:gs pos="2917">
                      <a:schemeClr val="bg2"/>
                    </a:gs>
                    <a:gs pos="95000">
                      <a:schemeClr val="bg2"/>
                    </a:gs>
                  </a:gsLst>
                  <a:lin ang="5400000" scaled="0"/>
                </a:gradFill>
              </a:rPr>
              <a:t>dependsOn</a:t>
            </a:r>
            <a:r>
              <a:rPr lang="es-ES" sz="2400" spc="-70" dirty="0">
                <a:gradFill>
                  <a:gsLst>
                    <a:gs pos="2917">
                      <a:schemeClr val="bg2"/>
                    </a:gs>
                    <a:gs pos="95000">
                      <a:schemeClr val="bg2"/>
                    </a:gs>
                  </a:gsLst>
                  <a:lin ang="5400000" scaled="0"/>
                </a:gradFill>
              </a:rPr>
              <a:t>”</a:t>
            </a:r>
            <a:endParaRPr lang="en-US" sz="2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B43782-D0D2-4BEB-A636-F45AFE542FA5}"/>
              </a:ext>
            </a:extLst>
          </p:cNvPr>
          <p:cNvPicPr>
            <a:picLocks noChangeAspect="1"/>
          </p:cNvPicPr>
          <p:nvPr/>
        </p:nvPicPr>
        <p:blipFill>
          <a:blip r:embed="rId2"/>
          <a:stretch>
            <a:fillRect/>
          </a:stretch>
        </p:blipFill>
        <p:spPr>
          <a:xfrm>
            <a:off x="7552778" y="0"/>
            <a:ext cx="3822095" cy="6858000"/>
          </a:xfrm>
          <a:prstGeom prst="rect">
            <a:avLst/>
          </a:prstGeom>
        </p:spPr>
      </p:pic>
      <p:sp>
        <p:nvSpPr>
          <p:cNvPr id="7" name="TextBox 6">
            <a:extLst>
              <a:ext uri="{FF2B5EF4-FFF2-40B4-BE49-F238E27FC236}">
                <a16:creationId xmlns:a16="http://schemas.microsoft.com/office/drawing/2014/main" id="{8C67298E-7DFC-424B-AF2A-84650D74D1F1}"/>
              </a:ext>
            </a:extLst>
          </p:cNvPr>
          <p:cNvSpPr txBox="1"/>
          <p:nvPr/>
        </p:nvSpPr>
        <p:spPr>
          <a:xfrm>
            <a:off x="1305480" y="2378642"/>
            <a:ext cx="5159569" cy="2277547"/>
          </a:xfrm>
          <a:prstGeom prst="rect">
            <a:avLst/>
          </a:prstGeom>
          <a:noFill/>
        </p:spPr>
        <p:txBody>
          <a:bodyPr wrap="square" lIns="0" tIns="0" rIns="0" bIns="0" rtlCol="0">
            <a:spAutoFit/>
          </a:bodyPr>
          <a:lstStyle/>
          <a:p>
            <a:pPr algn="r"/>
            <a:r>
              <a:rPr lang="es-ES" sz="12000" spc="-70" dirty="0">
                <a:gradFill>
                  <a:gsLst>
                    <a:gs pos="2917">
                      <a:schemeClr val="bg2"/>
                    </a:gs>
                    <a:gs pos="95000">
                      <a:schemeClr val="bg2"/>
                    </a:gs>
                  </a:gsLst>
                  <a:lin ang="5400000" scaled="0"/>
                </a:gradFill>
              </a:rPr>
              <a:t>Demo…</a:t>
            </a:r>
          </a:p>
          <a:p>
            <a:pPr algn="r"/>
            <a:r>
              <a:rPr lang="es-ES" sz="2800" spc="-70" dirty="0">
                <a:gradFill>
                  <a:gsLst>
                    <a:gs pos="2917">
                      <a:schemeClr val="bg2"/>
                    </a:gs>
                    <a:gs pos="95000">
                      <a:schemeClr val="bg2"/>
                    </a:gs>
                  </a:gsLst>
                  <a:lin ang="5400000" scaled="0"/>
                </a:gradFill>
              </a:rPr>
              <a:t>…</a:t>
            </a:r>
            <a:r>
              <a:rPr lang="es-ES" sz="2800" spc="-70" dirty="0" err="1">
                <a:gradFill>
                  <a:gsLst>
                    <a:gs pos="2917">
                      <a:schemeClr val="bg2"/>
                    </a:gs>
                    <a:gs pos="95000">
                      <a:schemeClr val="bg2"/>
                    </a:gs>
                  </a:gsLst>
                  <a:lin ang="5400000" scaled="0"/>
                </a:gradFill>
              </a:rPr>
              <a:t>gorgon</a:t>
            </a:r>
            <a:endParaRPr lang="en-US" sz="2800" spc="-70" dirty="0">
              <a:gradFill>
                <a:gsLst>
                  <a:gs pos="2917">
                    <a:schemeClr val="bg2"/>
                  </a:gs>
                  <a:gs pos="95000">
                    <a:schemeClr val="bg2"/>
                  </a:gs>
                </a:gsLst>
                <a:lin ang="5400000" scaled="0"/>
              </a:gradFill>
            </a:endParaRPr>
          </a:p>
        </p:txBody>
      </p:sp>
      <p:pic>
        <p:nvPicPr>
          <p:cNvPr id="12" name="Picture 11">
            <a:extLst>
              <a:ext uri="{FF2B5EF4-FFF2-40B4-BE49-F238E27FC236}">
                <a16:creationId xmlns:a16="http://schemas.microsoft.com/office/drawing/2014/main" id="{352EAE0F-E860-4787-B15A-164F9731AACC}"/>
              </a:ext>
            </a:extLst>
          </p:cNvPr>
          <p:cNvPicPr>
            <a:picLocks noChangeAspect="1"/>
          </p:cNvPicPr>
          <p:nvPr/>
        </p:nvPicPr>
        <p:blipFill>
          <a:blip r:embed="rId3"/>
          <a:stretch>
            <a:fillRect/>
          </a:stretch>
        </p:blipFill>
        <p:spPr>
          <a:xfrm>
            <a:off x="9044893" y="3096150"/>
            <a:ext cx="738625" cy="738625"/>
          </a:xfrm>
          <a:prstGeom prst="rect">
            <a:avLst/>
          </a:prstGeom>
        </p:spPr>
      </p:pic>
    </p:spTree>
    <p:extLst>
      <p:ext uri="{BB962C8B-B14F-4D97-AF65-F5344CB8AC3E}">
        <p14:creationId xmlns:p14="http://schemas.microsoft.com/office/powerpoint/2010/main" val="12476806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541688" y="1178454"/>
            <a:ext cx="11151917" cy="5356982"/>
          </a:xfrm>
        </p:spPr>
        <p:txBody>
          <a:bodyPr/>
          <a:lstStyle/>
          <a:p>
            <a:r>
              <a:rPr lang="en-US" sz="2400" dirty="0"/>
              <a:t>MS Graph main page:</a:t>
            </a:r>
          </a:p>
          <a:p>
            <a:r>
              <a:rPr lang="en-US" sz="2400" dirty="0">
                <a:hlinkClick r:id="rId2"/>
              </a:rPr>
              <a:t>https://developer.microsoft.com/en-us/graph</a:t>
            </a:r>
            <a:endParaRPr lang="en-US" sz="2400" dirty="0"/>
          </a:p>
          <a:p>
            <a:r>
              <a:rPr lang="en-US" sz="2400" dirty="0"/>
              <a:t>MS Graph explorer:</a:t>
            </a:r>
          </a:p>
          <a:p>
            <a:r>
              <a:rPr lang="en-US" sz="2400" dirty="0">
                <a:hlinkClick r:id="rId3"/>
              </a:rPr>
              <a:t>https://developer.microsoft.com/en-us/graph/graph-explorer</a:t>
            </a:r>
            <a:endParaRPr lang="en-US" sz="2400" dirty="0"/>
          </a:p>
          <a:p>
            <a:r>
              <a:rPr lang="en-US" sz="2400" dirty="0"/>
              <a:t>Azure AD MS Graph samples</a:t>
            </a:r>
          </a:p>
          <a:p>
            <a:r>
              <a:rPr lang="en-US" sz="2400" dirty="0">
                <a:hlinkClick r:id="rId4"/>
              </a:rPr>
              <a:t>https://github.com/Azure-Samples?utf8=%E2%9C%93&amp;q=graph&amp;type=&amp;language</a:t>
            </a:r>
            <a:r>
              <a:rPr lang="en-US" sz="2400" dirty="0"/>
              <a:t>=</a:t>
            </a:r>
          </a:p>
          <a:p>
            <a:r>
              <a:rPr lang="en-US" sz="2400" dirty="0"/>
              <a:t>Build 2018 MS Graph Videos:</a:t>
            </a:r>
          </a:p>
          <a:p>
            <a:r>
              <a:rPr lang="en-US" sz="2400" dirty="0">
                <a:hlinkClick r:id="rId5"/>
              </a:rPr>
              <a:t>https://channel9.msdn.com/Events/Build/2018?sort=status&amp;direction=desc&amp;tag%5B0%5D=microsoft%2Bgraph&amp;page=3</a:t>
            </a:r>
            <a:endParaRPr lang="en-US" sz="2400" dirty="0"/>
          </a:p>
          <a:p>
            <a:endParaRPr lang="en-US" sz="24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519248" y="194943"/>
            <a:ext cx="11151917" cy="747897"/>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ES"/>
          </a:p>
        </p:txBody>
      </p:sp>
      <p:sp>
        <p:nvSpPr>
          <p:cNvPr id="3" name="Marcador de texto 2"/>
          <p:cNvSpPr>
            <a:spLocks noGrp="1"/>
          </p:cNvSpPr>
          <p:nvPr>
            <p:ph type="body" sz="quarter" idx="10"/>
          </p:nvPr>
        </p:nvSpPr>
        <p:spPr/>
        <p:txBody>
          <a:bodyPr/>
          <a:lstStyle/>
          <a:p>
            <a:endParaRPr lang="es-ES"/>
          </a:p>
        </p:txBody>
      </p:sp>
      <p:sp>
        <p:nvSpPr>
          <p:cNvPr id="7" name="Text Placeholder 5"/>
          <p:cNvSpPr txBox="1">
            <a:spLocks/>
          </p:cNvSpPr>
          <p:nvPr/>
        </p:nvSpPr>
        <p:spPr>
          <a:xfrm>
            <a:off x="6335260" y="1447801"/>
            <a:ext cx="5319398" cy="1178442"/>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ct val="20000"/>
              </a:spcBef>
              <a:spcAft>
                <a:spcPts val="0"/>
              </a:spcAft>
              <a:buClrTx/>
              <a:buSzPct val="80000"/>
              <a:buFont typeface="Arial" pitchFamily="34" charset="0"/>
              <a:buNone/>
              <a:tabLst/>
              <a:defRPr sz="4000" b="0" kern="1200" cap="none" spc="-70" baseline="0">
                <a:gradFill>
                  <a:gsLst>
                    <a:gs pos="100000">
                      <a:schemeClr val="tx2"/>
                    </a:gs>
                    <a:gs pos="0">
                      <a:schemeClr val="tx2"/>
                    </a:gs>
                  </a:gsLst>
                  <a:lin ang="5400000" scaled="0"/>
                </a:gradFill>
                <a:latin typeface="+mj-lt"/>
                <a:ea typeface="+mn-ea"/>
                <a:cs typeface="+mn-cs"/>
              </a:defRPr>
            </a:lvl1pPr>
            <a:lvl2pPr marL="609493"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700" b="1" kern="1200" spc="0" baseline="0">
                <a:gradFill>
                  <a:gsLst>
                    <a:gs pos="1250">
                      <a:schemeClr val="bg2"/>
                    </a:gs>
                    <a:gs pos="100000">
                      <a:schemeClr val="bg2"/>
                    </a:gs>
                  </a:gsLst>
                  <a:lin ang="5400000" scaled="0"/>
                </a:gradFill>
                <a:latin typeface="+mn-lt"/>
                <a:ea typeface="+mn-ea"/>
                <a:cs typeface="+mn-cs"/>
              </a:defRPr>
            </a:lvl2pPr>
            <a:lvl3pPr marL="1218987"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400" b="1" kern="1200" spc="0" baseline="0">
                <a:gradFill>
                  <a:gsLst>
                    <a:gs pos="1250">
                      <a:schemeClr val="bg2"/>
                    </a:gs>
                    <a:gs pos="100000">
                      <a:schemeClr val="bg2"/>
                    </a:gs>
                  </a:gsLst>
                  <a:lin ang="5400000" scaled="0"/>
                </a:gradFill>
                <a:latin typeface="+mn-lt"/>
                <a:ea typeface="+mn-ea"/>
                <a:cs typeface="+mn-cs"/>
              </a:defRPr>
            </a:lvl3pPr>
            <a:lvl4pPr marL="182848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100" b="1" kern="1200" spc="0" baseline="0">
                <a:gradFill>
                  <a:gsLst>
                    <a:gs pos="1250">
                      <a:schemeClr val="bg2"/>
                    </a:gs>
                    <a:gs pos="100000">
                      <a:schemeClr val="bg2"/>
                    </a:gs>
                  </a:gsLst>
                  <a:lin ang="5400000" scaled="0"/>
                </a:gradFill>
                <a:latin typeface="+mn-lt"/>
                <a:ea typeface="+mn-ea"/>
                <a:cs typeface="+mn-cs"/>
              </a:defRPr>
            </a:lvl4pPr>
            <a:lvl5pPr marL="243797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100" b="1" kern="1200" spc="0" baseline="0">
                <a:gradFill>
                  <a:gsLst>
                    <a:gs pos="1250">
                      <a:schemeClr val="bg2"/>
                    </a:gs>
                    <a:gs pos="100000">
                      <a:schemeClr val="bg2"/>
                    </a:gs>
                  </a:gsLst>
                  <a:lin ang="5400000" scaled="0"/>
                </a:gradFill>
                <a:latin typeface="+mn-lt"/>
                <a:ea typeface="+mn-ea"/>
                <a:cs typeface="+mn-cs"/>
              </a:defRPr>
            </a:lvl5pPr>
            <a:lvl6pPr marL="304746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6pPr>
            <a:lvl7pPr marL="3656960"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7pPr>
            <a:lvl8pPr marL="4266453"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8pPr>
            <a:lvl9pPr marL="4875947" indent="0" algn="l" defTabSz="914363" rtl="0" eaLnBrk="1" latinLnBrk="0" hangingPunct="1">
              <a:spcBef>
                <a:spcPct val="20000"/>
              </a:spcBef>
              <a:buFont typeface="Arial" pitchFamily="34" charset="0"/>
              <a:buNone/>
              <a:defRPr sz="2100" b="1" kern="1200">
                <a:solidFill>
                  <a:schemeClr val="tx1"/>
                </a:solidFill>
                <a:latin typeface="+mn-lt"/>
                <a:ea typeface="+mn-ea"/>
                <a:cs typeface="+mn-cs"/>
              </a:defRPr>
            </a:lvl9pPr>
          </a:lstStyle>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4000" b="0" i="0" u="none"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Microsoft Tech Community</a:t>
            </a:r>
          </a:p>
          <a:p>
            <a:pPr marL="0" marR="0" lvl="0" indent="0" algn="l" defTabSz="914363" rtl="0" eaLnBrk="1" fontAlgn="auto" latinLnBrk="0" hangingPunct="1">
              <a:lnSpc>
                <a:spcPct val="90000"/>
              </a:lnSpc>
              <a:spcBef>
                <a:spcPct val="20000"/>
              </a:spcBef>
              <a:spcAft>
                <a:spcPts val="0"/>
              </a:spcAft>
              <a:buClrTx/>
              <a:buSzPct val="80000"/>
              <a:buFont typeface="Arial" pitchFamily="34" charset="0"/>
              <a:buNone/>
              <a:tabLst/>
              <a:defRPr/>
            </a:pPr>
            <a:r>
              <a:rPr kumimoji="0" lang="en-US" sz="2800" b="0" i="0" u="sng" strike="noStrike" kern="1200" cap="none" spc="-70" normalizeH="0" baseline="0" noProof="0">
                <a:ln>
                  <a:noFill/>
                </a:ln>
                <a:gradFill>
                  <a:gsLst>
                    <a:gs pos="100000">
                      <a:srgbClr val="EB3C00"/>
                    </a:gs>
                    <a:gs pos="0">
                      <a:srgbClr val="EB3C00"/>
                    </a:gs>
                  </a:gsLst>
                  <a:lin ang="5400000" scaled="0"/>
                </a:gradFill>
                <a:effectLst/>
                <a:uLnTx/>
                <a:uFillTx/>
                <a:latin typeface="Segoe UI Light"/>
                <a:ea typeface="+mn-ea"/>
                <a:cs typeface="+mn-cs"/>
              </a:rPr>
              <a:t>techcommunity.microsoft.com </a:t>
            </a:r>
            <a:endParaRPr kumimoji="0" lang="en-US" sz="4000" b="0" i="0" u="sng" strike="noStrike" kern="1200" cap="none" spc="-70" normalizeH="0" baseline="0" noProof="0" dirty="0">
              <a:ln>
                <a:noFill/>
              </a:ln>
              <a:gradFill>
                <a:gsLst>
                  <a:gs pos="100000">
                    <a:srgbClr val="EB3C00"/>
                  </a:gs>
                  <a:gs pos="0">
                    <a:srgbClr val="EB3C00"/>
                  </a:gs>
                </a:gsLst>
                <a:lin ang="5400000" scaled="0"/>
              </a:gradFill>
              <a:effectLst/>
              <a:uLnTx/>
              <a:uFillTx/>
              <a:latin typeface="Segoe UI Light"/>
              <a:ea typeface="+mn-ea"/>
              <a:cs typeface="+mn-cs"/>
            </a:endParaRPr>
          </a:p>
        </p:txBody>
      </p:sp>
      <p:sp>
        <p:nvSpPr>
          <p:cNvPr id="8" name="Content Placeholder 6"/>
          <p:cNvSpPr txBox="1">
            <a:spLocks/>
          </p:cNvSpPr>
          <p:nvPr/>
        </p:nvSpPr>
        <p:spPr>
          <a:xfrm>
            <a:off x="6335486" y="3273604"/>
            <a:ext cx="5329807" cy="609398"/>
          </a:xfrm>
          <a:prstGeom prst="rect">
            <a:avLst/>
          </a:prstGeom>
        </p:spPr>
        <p:txBody>
          <a:bodyPr vert="horz" lIns="0" tIns="0" rIns="0" bIns="0" rtlCol="0">
            <a:noAutofit/>
          </a:bodyPr>
          <a:lstStyle>
            <a:lvl1pPr marL="0" marR="0" indent="0" algn="l" defTabSz="914363" rtl="0" eaLnBrk="1" fontAlgn="auto" latinLnBrk="0" hangingPunct="1">
              <a:lnSpc>
                <a:spcPct val="90000"/>
              </a:lnSpc>
              <a:spcBef>
                <a:spcPts val="1200"/>
              </a:spcBef>
              <a:spcAft>
                <a:spcPts val="0"/>
              </a:spcAft>
              <a:buClrTx/>
              <a:buSzPct val="80000"/>
              <a:buFont typeface="Arial" pitchFamily="34" charset="0"/>
              <a:buNone/>
              <a:tabLst/>
              <a:defRPr lang="en-US" sz="2000" kern="1200" spc="0" baseline="0" dirty="0" smtClean="0">
                <a:gradFill>
                  <a:gsLst>
                    <a:gs pos="100000">
                      <a:schemeClr val="bg2"/>
                    </a:gs>
                    <a:gs pos="0">
                      <a:schemeClr val="bg2"/>
                    </a:gs>
                  </a:gsLst>
                  <a:lin ang="5400000" scaled="0"/>
                </a:gradFill>
                <a:latin typeface="+mn-lt"/>
                <a:ea typeface="+mn-ea"/>
                <a:cs typeface="Segoe UI" pitchFamily="34" charset="0"/>
              </a:defRPr>
            </a:lvl1pPr>
            <a:lvl2pPr marL="914240" marR="0" indent="-380933"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2100" kern="1200" spc="0" baseline="0" dirty="0" smtClean="0">
                <a:solidFill>
                  <a:schemeClr val="bg2">
                    <a:lumMod val="50000"/>
                  </a:schemeClr>
                </a:solidFill>
                <a:latin typeface="+mn-lt"/>
                <a:ea typeface="+mn-ea"/>
                <a:cs typeface="Arial" pitchFamily="34" charset="0"/>
              </a:defRPr>
            </a:lvl2pPr>
            <a:lvl3pPr marL="914240"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lang="en-US" sz="1900" kern="1200" spc="0" baseline="0" dirty="0" smtClean="0">
                <a:solidFill>
                  <a:schemeClr val="bg2">
                    <a:lumMod val="50000"/>
                  </a:schemeClr>
                </a:solidFill>
                <a:latin typeface="+mn-lt"/>
                <a:ea typeface="+mn-ea"/>
                <a:cs typeface="Arial" pitchFamily="34" charset="0"/>
              </a:defRPr>
            </a:lvl3pPr>
            <a:lvl4pPr marL="121898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defRPr lang="en-US" sz="1600" kern="1200" spc="0" baseline="0" dirty="0" smtClean="0">
                <a:solidFill>
                  <a:schemeClr val="bg2">
                    <a:lumMod val="50000"/>
                  </a:schemeClr>
                </a:solidFill>
                <a:latin typeface="+mn-lt"/>
                <a:ea typeface="+mn-ea"/>
                <a:cs typeface="Arial" pitchFamily="34" charset="0"/>
              </a:defRPr>
            </a:lvl4pPr>
            <a:lvl5pPr marL="1447547" marR="0" indent="-228560"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lang="en-US" sz="1600" kern="1200" spc="0" baseline="0" dirty="0">
                <a:solidFill>
                  <a:schemeClr val="bg2">
                    <a:lumMod val="50000"/>
                  </a:schemeClr>
                </a:solidFill>
                <a:latin typeface="+mn-lt"/>
                <a:ea typeface="+mn-ea"/>
                <a:cs typeface="Arial" pitchFamily="34" charset="0"/>
              </a:defRPr>
            </a:lvl5pPr>
            <a:lvl6pPr marL="2514499"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100" kern="1200">
                <a:solidFill>
                  <a:schemeClr val="tx1"/>
                </a:solidFill>
                <a:latin typeface="+mn-lt"/>
                <a:ea typeface="+mn-ea"/>
                <a:cs typeface="+mn-cs"/>
              </a:defRPr>
            </a:lvl9pPr>
          </a:lstStyle>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One Microsoft community for IT Pros and tech enthusiasts to learn from experts on Microsoft products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Trusted resource for news, best practices and answers from Microsoft product teams and MVPs</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r>
              <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rPr>
              <a:t>Join today!  It’s free – sign in with your Microsoft Account.</a:t>
            </a: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a:p>
            <a:pPr marL="342900" marR="0" lvl="0" indent="-342900" algn="l" defTabSz="914363" rtl="0" eaLnBrk="1" fontAlgn="auto" latinLnBrk="0" hangingPunct="1">
              <a:lnSpc>
                <a:spcPct val="90000"/>
              </a:lnSpc>
              <a:spcBef>
                <a:spcPts val="1200"/>
              </a:spcBef>
              <a:spcAft>
                <a:spcPts val="0"/>
              </a:spcAft>
              <a:buClrTx/>
              <a:buSzPct val="80000"/>
              <a:buFont typeface="Arial" pitchFamily="34" charset="0"/>
              <a:buChar char="•"/>
              <a:tabLst/>
              <a:defRPr/>
            </a:pPr>
            <a:endParaRPr kumimoji="0" lang="en-US" sz="2000" b="0" i="0" u="none" strike="noStrike" kern="1200" cap="none" spc="0" normalizeH="0" baseline="0" noProof="0" dirty="0">
              <a:ln>
                <a:noFill/>
              </a:ln>
              <a:gradFill>
                <a:gsLst>
                  <a:gs pos="100000">
                    <a:srgbClr val="797A7D"/>
                  </a:gs>
                  <a:gs pos="0">
                    <a:srgbClr val="797A7D"/>
                  </a:gs>
                </a:gsLst>
                <a:lin ang="5400000" scaled="0"/>
              </a:gradFill>
              <a:effectLst/>
              <a:uLnTx/>
              <a:uFillTx/>
              <a:latin typeface="Segoe UI"/>
              <a:ea typeface="+mn-ea"/>
              <a:cs typeface="Segoe UI" pitchFamily="34" charset="0"/>
            </a:endParaRPr>
          </a:p>
        </p:txBody>
      </p:sp>
      <p:pic>
        <p:nvPicPr>
          <p:cNvPr id="9" name="Picture Placeholder 7">
            <a:extLst/>
          </p:cNvPr>
          <p:cNvPicPr>
            <a:picLocks noChangeAspect="1"/>
          </p:cNvPicPr>
          <p:nvPr/>
        </p:nvPicPr>
        <p:blipFill>
          <a:blip r:embed="rId3"/>
          <a:srcRect t="3483" b="3483"/>
          <a:stretch>
            <a:fillRect/>
          </a:stretch>
        </p:blipFill>
        <p:spPr>
          <a:xfrm>
            <a:off x="0" y="0"/>
            <a:ext cx="5981670" cy="6858000"/>
          </a:xfrm>
          <a:prstGeom prst="rect">
            <a:avLst/>
          </a:prstGeom>
        </p:spPr>
      </p:pic>
    </p:spTree>
    <p:extLst>
      <p:ext uri="{BB962C8B-B14F-4D97-AF65-F5344CB8AC3E}">
        <p14:creationId xmlns:p14="http://schemas.microsoft.com/office/powerpoint/2010/main" val="6860384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6376038" y="697897"/>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4" name="Imagen 3">
            <a:extLst>
              <a:ext uri="{FF2B5EF4-FFF2-40B4-BE49-F238E27FC236}">
                <a16:creationId xmlns:a16="http://schemas.microsoft.com/office/drawing/2014/main" id="{072B8108-F9B6-4B91-B4FD-4A5066FEEBEC}"/>
              </a:ext>
            </a:extLst>
          </p:cNvPr>
          <p:cNvPicPr>
            <a:picLocks noChangeAspect="1"/>
          </p:cNvPicPr>
          <p:nvPr/>
        </p:nvPicPr>
        <p:blipFill>
          <a:blip r:embed="rId3"/>
          <a:stretch>
            <a:fillRect/>
          </a:stretch>
        </p:blipFill>
        <p:spPr>
          <a:xfrm>
            <a:off x="5788888" y="0"/>
            <a:ext cx="6381750" cy="6772275"/>
          </a:xfrm>
          <a:prstGeom prst="rect">
            <a:avLst/>
          </a:prstGeom>
          <a:ln>
            <a:noFill/>
          </a:ln>
          <a:effectLst>
            <a:outerShdw blurRad="292100" dist="139700" dir="2700000" algn="tl" rotWithShape="0">
              <a:srgbClr val="333333">
                <a:alpha val="65000"/>
              </a:srgbClr>
            </a:outerShdw>
          </a:effectLst>
        </p:spPr>
      </p:pic>
      <p:sp>
        <p:nvSpPr>
          <p:cNvPr id="23" name="CuadroTexto 22">
            <a:extLst>
              <a:ext uri="{FF2B5EF4-FFF2-40B4-BE49-F238E27FC236}">
                <a16:creationId xmlns:a16="http://schemas.microsoft.com/office/drawing/2014/main" id="{7B366C24-E3E6-45D2-8DF7-975895520C92}"/>
              </a:ext>
            </a:extLst>
          </p:cNvPr>
          <p:cNvSpPr txBox="1"/>
          <p:nvPr/>
        </p:nvSpPr>
        <p:spPr>
          <a:xfrm>
            <a:off x="8312722" y="4864545"/>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6" name="CuadroTexto 25">
            <a:extLst>
              <a:ext uri="{FF2B5EF4-FFF2-40B4-BE49-F238E27FC236}">
                <a16:creationId xmlns:a16="http://schemas.microsoft.com/office/drawing/2014/main" id="{D0475F3F-F794-45A2-AF55-CD75761D05FF}"/>
              </a:ext>
            </a:extLst>
          </p:cNvPr>
          <p:cNvSpPr txBox="1"/>
          <p:nvPr/>
        </p:nvSpPr>
        <p:spPr>
          <a:xfrm>
            <a:off x="9699677" y="5494759"/>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7" name="CuadroTexto 26">
            <a:extLst>
              <a:ext uri="{FF2B5EF4-FFF2-40B4-BE49-F238E27FC236}">
                <a16:creationId xmlns:a16="http://schemas.microsoft.com/office/drawing/2014/main" id="{1F780DC9-5F1C-4E35-A889-B7F9A89A005F}"/>
              </a:ext>
            </a:extLst>
          </p:cNvPr>
          <p:cNvSpPr txBox="1"/>
          <p:nvPr/>
        </p:nvSpPr>
        <p:spPr>
          <a:xfrm>
            <a:off x="7300722" y="6200917"/>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37" name="CuadroTexto 36">
            <a:extLst>
              <a:ext uri="{FF2B5EF4-FFF2-40B4-BE49-F238E27FC236}">
                <a16:creationId xmlns:a16="http://schemas.microsoft.com/office/drawing/2014/main" id="{8091EEF0-794C-4D66-BB3E-C6CCC21E6C9E}"/>
              </a:ext>
            </a:extLst>
          </p:cNvPr>
          <p:cNvSpPr txBox="1"/>
          <p:nvPr/>
        </p:nvSpPr>
        <p:spPr>
          <a:xfrm>
            <a:off x="6925574" y="3985990"/>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38" name="CuadroTexto 37">
            <a:extLst>
              <a:ext uri="{FF2B5EF4-FFF2-40B4-BE49-F238E27FC236}">
                <a16:creationId xmlns:a16="http://schemas.microsoft.com/office/drawing/2014/main" id="{55CFC6B9-7965-4FEF-8216-DD637C2CC329}"/>
              </a:ext>
            </a:extLst>
          </p:cNvPr>
          <p:cNvSpPr txBox="1"/>
          <p:nvPr/>
        </p:nvSpPr>
        <p:spPr>
          <a:xfrm>
            <a:off x="10091458" y="3985990"/>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39" name="Imagen 38">
            <a:extLst>
              <a:ext uri="{FF2B5EF4-FFF2-40B4-BE49-F238E27FC236}">
                <a16:creationId xmlns:a16="http://schemas.microsoft.com/office/drawing/2014/main" id="{5699A6A2-F206-4650-8B35-53CE9F03EB1F}"/>
              </a:ext>
            </a:extLst>
          </p:cNvPr>
          <p:cNvPicPr>
            <a:picLocks noChangeAspect="1"/>
          </p:cNvPicPr>
          <p:nvPr/>
        </p:nvPicPr>
        <p:blipFill>
          <a:blip r:embed="rId4"/>
          <a:stretch>
            <a:fillRect/>
          </a:stretch>
        </p:blipFill>
        <p:spPr>
          <a:xfrm>
            <a:off x="6765981" y="2616958"/>
            <a:ext cx="606615" cy="215305"/>
          </a:xfrm>
          <a:prstGeom prst="rect">
            <a:avLst/>
          </a:prstGeom>
        </p:spPr>
      </p:pic>
      <p:pic>
        <p:nvPicPr>
          <p:cNvPr id="40" name="Imagen 39">
            <a:extLst>
              <a:ext uri="{FF2B5EF4-FFF2-40B4-BE49-F238E27FC236}">
                <a16:creationId xmlns:a16="http://schemas.microsoft.com/office/drawing/2014/main" id="{802E1B3F-48D6-4F2E-BE15-B2B798FEFCF4}"/>
              </a:ext>
            </a:extLst>
          </p:cNvPr>
          <p:cNvPicPr>
            <a:picLocks noChangeAspect="1"/>
          </p:cNvPicPr>
          <p:nvPr/>
        </p:nvPicPr>
        <p:blipFill>
          <a:blip r:embed="rId4"/>
          <a:stretch>
            <a:fillRect/>
          </a:stretch>
        </p:blipFill>
        <p:spPr>
          <a:xfrm>
            <a:off x="7762539" y="2616958"/>
            <a:ext cx="606615" cy="215305"/>
          </a:xfrm>
          <a:prstGeom prst="rect">
            <a:avLst/>
          </a:prstGeom>
        </p:spPr>
      </p:pic>
      <p:pic>
        <p:nvPicPr>
          <p:cNvPr id="41" name="Imagen 40">
            <a:extLst>
              <a:ext uri="{FF2B5EF4-FFF2-40B4-BE49-F238E27FC236}">
                <a16:creationId xmlns:a16="http://schemas.microsoft.com/office/drawing/2014/main" id="{BA992119-08E5-4BD9-BE5B-404F23BEAC88}"/>
              </a:ext>
            </a:extLst>
          </p:cNvPr>
          <p:cNvPicPr>
            <a:picLocks noChangeAspect="1"/>
          </p:cNvPicPr>
          <p:nvPr/>
        </p:nvPicPr>
        <p:blipFill>
          <a:blip r:embed="rId4"/>
          <a:stretch>
            <a:fillRect/>
          </a:stretch>
        </p:blipFill>
        <p:spPr>
          <a:xfrm>
            <a:off x="6717257" y="3442881"/>
            <a:ext cx="606615" cy="215305"/>
          </a:xfrm>
          <a:prstGeom prst="rect">
            <a:avLst/>
          </a:prstGeom>
        </p:spPr>
      </p:pic>
      <p:pic>
        <p:nvPicPr>
          <p:cNvPr id="42" name="Imagen 41">
            <a:extLst>
              <a:ext uri="{FF2B5EF4-FFF2-40B4-BE49-F238E27FC236}">
                <a16:creationId xmlns:a16="http://schemas.microsoft.com/office/drawing/2014/main" id="{122E872E-E43E-4F84-A729-4C59A44AC7C3}"/>
              </a:ext>
            </a:extLst>
          </p:cNvPr>
          <p:cNvPicPr>
            <a:picLocks noChangeAspect="1"/>
          </p:cNvPicPr>
          <p:nvPr/>
        </p:nvPicPr>
        <p:blipFill>
          <a:blip r:embed="rId4"/>
          <a:stretch>
            <a:fillRect/>
          </a:stretch>
        </p:blipFill>
        <p:spPr>
          <a:xfrm>
            <a:off x="8667571" y="2616958"/>
            <a:ext cx="606615" cy="215305"/>
          </a:xfrm>
          <a:prstGeom prst="rect">
            <a:avLst/>
          </a:prstGeom>
        </p:spPr>
      </p:pic>
      <p:pic>
        <p:nvPicPr>
          <p:cNvPr id="43" name="Imagen 42">
            <a:extLst>
              <a:ext uri="{FF2B5EF4-FFF2-40B4-BE49-F238E27FC236}">
                <a16:creationId xmlns:a16="http://schemas.microsoft.com/office/drawing/2014/main" id="{5F4D9120-C73C-4F60-973F-122EBDB241A1}"/>
              </a:ext>
            </a:extLst>
          </p:cNvPr>
          <p:cNvPicPr>
            <a:picLocks noChangeAspect="1"/>
          </p:cNvPicPr>
          <p:nvPr/>
        </p:nvPicPr>
        <p:blipFill>
          <a:blip r:embed="rId4"/>
          <a:stretch>
            <a:fillRect/>
          </a:stretch>
        </p:blipFill>
        <p:spPr>
          <a:xfrm>
            <a:off x="9538468" y="2616958"/>
            <a:ext cx="606615" cy="215305"/>
          </a:xfrm>
          <a:prstGeom prst="rect">
            <a:avLst/>
          </a:prstGeom>
        </p:spPr>
      </p:pic>
      <p:pic>
        <p:nvPicPr>
          <p:cNvPr id="44" name="Imagen 43">
            <a:extLst>
              <a:ext uri="{FF2B5EF4-FFF2-40B4-BE49-F238E27FC236}">
                <a16:creationId xmlns:a16="http://schemas.microsoft.com/office/drawing/2014/main" id="{2BECEAF4-34F4-44DC-BE76-6A2BFA0E356E}"/>
              </a:ext>
            </a:extLst>
          </p:cNvPr>
          <p:cNvPicPr>
            <a:picLocks noChangeAspect="1"/>
          </p:cNvPicPr>
          <p:nvPr/>
        </p:nvPicPr>
        <p:blipFill>
          <a:blip r:embed="rId4"/>
          <a:stretch>
            <a:fillRect/>
          </a:stretch>
        </p:blipFill>
        <p:spPr>
          <a:xfrm>
            <a:off x="10435684" y="2616958"/>
            <a:ext cx="606615" cy="215305"/>
          </a:xfrm>
          <a:prstGeom prst="rect">
            <a:avLst/>
          </a:prstGeom>
        </p:spPr>
      </p:pic>
      <p:pic>
        <p:nvPicPr>
          <p:cNvPr id="45" name="Imagen 44">
            <a:extLst>
              <a:ext uri="{FF2B5EF4-FFF2-40B4-BE49-F238E27FC236}">
                <a16:creationId xmlns:a16="http://schemas.microsoft.com/office/drawing/2014/main" id="{7B3F1A3D-19EB-40DC-956B-D13D0BEC7E6E}"/>
              </a:ext>
            </a:extLst>
          </p:cNvPr>
          <p:cNvPicPr>
            <a:picLocks noChangeAspect="1"/>
          </p:cNvPicPr>
          <p:nvPr/>
        </p:nvPicPr>
        <p:blipFill>
          <a:blip r:embed="rId4"/>
          <a:stretch>
            <a:fillRect/>
          </a:stretch>
        </p:blipFill>
        <p:spPr>
          <a:xfrm>
            <a:off x="7762342" y="3442881"/>
            <a:ext cx="606615" cy="215305"/>
          </a:xfrm>
          <a:prstGeom prst="rect">
            <a:avLst/>
          </a:prstGeom>
        </p:spPr>
      </p:pic>
      <p:pic>
        <p:nvPicPr>
          <p:cNvPr id="46" name="Imagen 45">
            <a:extLst>
              <a:ext uri="{FF2B5EF4-FFF2-40B4-BE49-F238E27FC236}">
                <a16:creationId xmlns:a16="http://schemas.microsoft.com/office/drawing/2014/main" id="{4DA492CE-D944-4948-A12B-D4D57173E59C}"/>
              </a:ext>
            </a:extLst>
          </p:cNvPr>
          <p:cNvPicPr>
            <a:picLocks noChangeAspect="1"/>
          </p:cNvPicPr>
          <p:nvPr/>
        </p:nvPicPr>
        <p:blipFill>
          <a:blip r:embed="rId4"/>
          <a:stretch>
            <a:fillRect/>
          </a:stretch>
        </p:blipFill>
        <p:spPr>
          <a:xfrm>
            <a:off x="8673768" y="3442881"/>
            <a:ext cx="606615" cy="215305"/>
          </a:xfrm>
          <a:prstGeom prst="rect">
            <a:avLst/>
          </a:prstGeom>
        </p:spPr>
      </p:pic>
      <p:pic>
        <p:nvPicPr>
          <p:cNvPr id="47" name="Imagen 46">
            <a:extLst>
              <a:ext uri="{FF2B5EF4-FFF2-40B4-BE49-F238E27FC236}">
                <a16:creationId xmlns:a16="http://schemas.microsoft.com/office/drawing/2014/main" id="{13E5CEA9-0EBF-4B52-97D3-94F0B4539A7C}"/>
              </a:ext>
            </a:extLst>
          </p:cNvPr>
          <p:cNvPicPr>
            <a:picLocks noChangeAspect="1"/>
          </p:cNvPicPr>
          <p:nvPr/>
        </p:nvPicPr>
        <p:blipFill>
          <a:blip r:embed="rId4"/>
          <a:stretch>
            <a:fillRect/>
          </a:stretch>
        </p:blipFill>
        <p:spPr>
          <a:xfrm>
            <a:off x="9556687" y="3442881"/>
            <a:ext cx="606615" cy="215305"/>
          </a:xfrm>
          <a:prstGeom prst="rect">
            <a:avLst/>
          </a:prstGeom>
        </p:spPr>
      </p:pic>
      <p:pic>
        <p:nvPicPr>
          <p:cNvPr id="48" name="Imagen 47">
            <a:extLst>
              <a:ext uri="{FF2B5EF4-FFF2-40B4-BE49-F238E27FC236}">
                <a16:creationId xmlns:a16="http://schemas.microsoft.com/office/drawing/2014/main" id="{88D649FA-F2A6-4D03-8063-4881761FD1CB}"/>
              </a:ext>
            </a:extLst>
          </p:cNvPr>
          <p:cNvPicPr>
            <a:picLocks noChangeAspect="1"/>
          </p:cNvPicPr>
          <p:nvPr/>
        </p:nvPicPr>
        <p:blipFill>
          <a:blip r:embed="rId4"/>
          <a:stretch>
            <a:fillRect/>
          </a:stretch>
        </p:blipFill>
        <p:spPr>
          <a:xfrm>
            <a:off x="10458833" y="3442881"/>
            <a:ext cx="606615" cy="215305"/>
          </a:xfrm>
          <a:prstGeom prst="rect">
            <a:avLst/>
          </a:prstGeom>
        </p:spPr>
      </p:pic>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Please, fill your SP &amp; Office 365 Saturday Madrid passport if you want to participate.</a:t>
            </a:r>
          </a:p>
          <a:p>
            <a:r>
              <a:rPr lang="en-US" dirty="0"/>
              <a:t>You can win one of these gifts:</a:t>
            </a:r>
          </a:p>
        </p:txBody>
      </p:sp>
      <p:pic>
        <p:nvPicPr>
          <p:cNvPr id="21" name="Gráfico 20">
            <a:extLst>
              <a:ext uri="{FF2B5EF4-FFF2-40B4-BE49-F238E27FC236}">
                <a16:creationId xmlns:a16="http://schemas.microsoft.com/office/drawing/2014/main" id="{91802440-6D39-4091-8E94-5F0D2ABCA48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88975" y="4472167"/>
            <a:ext cx="1569660" cy="523220"/>
          </a:xfrm>
          <a:prstGeom prst="rect">
            <a:avLst/>
          </a:prstGeom>
        </p:spPr>
      </p:pic>
      <p:pic>
        <p:nvPicPr>
          <p:cNvPr id="22" name="Gráfico 21">
            <a:extLst>
              <a:ext uri="{FF2B5EF4-FFF2-40B4-BE49-F238E27FC236}">
                <a16:creationId xmlns:a16="http://schemas.microsoft.com/office/drawing/2014/main" id="{C96FFAE4-FE32-43AF-B663-A7AE1D0F707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5784"/>
          <a:stretch/>
        </p:blipFill>
        <p:spPr>
          <a:xfrm>
            <a:off x="1618600" y="2822251"/>
            <a:ext cx="685524" cy="361992"/>
          </a:xfrm>
          <a:prstGeom prst="rect">
            <a:avLst/>
          </a:prstGeom>
        </p:spPr>
      </p:pic>
      <p:pic>
        <p:nvPicPr>
          <p:cNvPr id="24" name="Gráfico 23">
            <a:extLst>
              <a:ext uri="{FF2B5EF4-FFF2-40B4-BE49-F238E27FC236}">
                <a16:creationId xmlns:a16="http://schemas.microsoft.com/office/drawing/2014/main" id="{BD97B618-AA43-40B3-837D-D178C01A073D}"/>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r="51776"/>
          <a:stretch/>
        </p:blipFill>
        <p:spPr>
          <a:xfrm>
            <a:off x="285782" y="2732098"/>
            <a:ext cx="1332818" cy="452145"/>
          </a:xfrm>
          <a:prstGeom prst="rect">
            <a:avLst/>
          </a:prstGeom>
        </p:spPr>
      </p:pic>
      <p:pic>
        <p:nvPicPr>
          <p:cNvPr id="1028" name="Picture 4" descr="Imagen relacionada">
            <a:extLst>
              <a:ext uri="{FF2B5EF4-FFF2-40B4-BE49-F238E27FC236}">
                <a16:creationId xmlns:a16="http://schemas.microsoft.com/office/drawing/2014/main" id="{E715F494-3B82-428B-AA5E-B05E0EF550E5}"/>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r="13358" b="31261"/>
          <a:stretch/>
        </p:blipFill>
        <p:spPr bwMode="auto">
          <a:xfrm>
            <a:off x="555789" y="3294233"/>
            <a:ext cx="607334" cy="481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9427C9F-7EC5-460F-BDC9-73739A2D4D3F}"/>
              </a:ext>
            </a:extLst>
          </p:cNvPr>
          <p:cNvPicPr>
            <a:picLocks noChangeAspect="1"/>
          </p:cNvPicPr>
          <p:nvPr/>
        </p:nvPicPr>
        <p:blipFill>
          <a:blip r:embed="rId12"/>
          <a:stretch>
            <a:fillRect/>
          </a:stretch>
        </p:blipFill>
        <p:spPr>
          <a:xfrm>
            <a:off x="1356433" y="3289373"/>
            <a:ext cx="524333" cy="491562"/>
          </a:xfrm>
          <a:prstGeom prst="rect">
            <a:avLst/>
          </a:prstGeom>
        </p:spPr>
      </p:pic>
      <p:pic>
        <p:nvPicPr>
          <p:cNvPr id="28" name="Gráfico 27">
            <a:extLst>
              <a:ext uri="{FF2B5EF4-FFF2-40B4-BE49-F238E27FC236}">
                <a16:creationId xmlns:a16="http://schemas.microsoft.com/office/drawing/2014/main" id="{0F3C64C7-6576-4674-B205-5D00CCC2878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32430" y="2779380"/>
            <a:ext cx="2110740" cy="447733"/>
          </a:xfrm>
          <a:prstGeom prst="rect">
            <a:avLst/>
          </a:prstGeom>
        </p:spPr>
      </p:pic>
      <p:pic>
        <p:nvPicPr>
          <p:cNvPr id="1026" name="Picture 2" descr="Resultado de imagen de amazon echo">
            <a:extLst>
              <a:ext uri="{FF2B5EF4-FFF2-40B4-BE49-F238E27FC236}">
                <a16:creationId xmlns:a16="http://schemas.microsoft.com/office/drawing/2014/main" id="{97075428-DA4B-4764-B6CF-E198408FA860}"/>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1857" t="7367" r="20968" b="7532"/>
          <a:stretch/>
        </p:blipFill>
        <p:spPr bwMode="auto">
          <a:xfrm>
            <a:off x="4929098" y="2709373"/>
            <a:ext cx="813211" cy="121041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Xbox One S - Consola 500 GB Assassin's Creed Origins">
            <a:extLst>
              <a:ext uri="{FF2B5EF4-FFF2-40B4-BE49-F238E27FC236}">
                <a16:creationId xmlns:a16="http://schemas.microsoft.com/office/drawing/2014/main" id="{6F36F793-188B-4460-93C7-676762649D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4687" b="9965"/>
          <a:stretch/>
        </p:blipFill>
        <p:spPr bwMode="auto">
          <a:xfrm>
            <a:off x="3206746" y="5016577"/>
            <a:ext cx="2076450" cy="1772199"/>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653BC0EC-EE94-43C3-8D6D-CCD46A0E8670}"/>
              </a:ext>
            </a:extLst>
          </p:cNvPr>
          <p:cNvSpPr txBox="1"/>
          <p:nvPr/>
        </p:nvSpPr>
        <p:spPr>
          <a:xfrm>
            <a:off x="2709019" y="5709247"/>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1030" name="Picture 6" descr="Pulsa actualizar (HARPERCOLLINS)">
            <a:extLst>
              <a:ext uri="{FF2B5EF4-FFF2-40B4-BE49-F238E27FC236}">
                <a16:creationId xmlns:a16="http://schemas.microsoft.com/office/drawing/2014/main" id="{04DCE823-5A5A-429B-B086-07172A851C10}"/>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191" r="12292"/>
          <a:stretch/>
        </p:blipFill>
        <p:spPr bwMode="auto">
          <a:xfrm>
            <a:off x="1706184" y="5342291"/>
            <a:ext cx="907602" cy="1234550"/>
          </a:xfrm>
          <a:prstGeom prst="rect">
            <a:avLst/>
          </a:prstGeom>
          <a:noFill/>
          <a:extLst>
            <a:ext uri="{909E8E84-426E-40DD-AFC4-6F175D3DCCD1}">
              <a14:hiddenFill xmlns:a14="http://schemas.microsoft.com/office/drawing/2010/main">
                <a:solidFill>
                  <a:srgbClr val="FFFFFF"/>
                </a:solidFill>
              </a14:hiddenFill>
            </a:ext>
          </a:extLst>
        </p:spPr>
      </p:pic>
      <p:pic>
        <p:nvPicPr>
          <p:cNvPr id="31" name="Gráfico 30">
            <a:extLst>
              <a:ext uri="{FF2B5EF4-FFF2-40B4-BE49-F238E27FC236}">
                <a16:creationId xmlns:a16="http://schemas.microsoft.com/office/drawing/2014/main" id="{7571C630-1469-4738-95D8-56DFF9CF4BF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5974" y="5534497"/>
            <a:ext cx="1154625" cy="353241"/>
          </a:xfrm>
          <a:prstGeom prst="rect">
            <a:avLst/>
          </a:prstGeom>
        </p:spPr>
      </p:pic>
      <p:sp>
        <p:nvSpPr>
          <p:cNvPr id="32" name="CuadroTexto 31">
            <a:extLst>
              <a:ext uri="{FF2B5EF4-FFF2-40B4-BE49-F238E27FC236}">
                <a16:creationId xmlns:a16="http://schemas.microsoft.com/office/drawing/2014/main" id="{1E55D423-D8D6-484F-824B-BE454F68D822}"/>
              </a:ext>
            </a:extLst>
          </p:cNvPr>
          <p:cNvSpPr txBox="1"/>
          <p:nvPr/>
        </p:nvSpPr>
        <p:spPr>
          <a:xfrm>
            <a:off x="730737" y="6063292"/>
            <a:ext cx="834272" cy="553998"/>
          </a:xfrm>
          <a:prstGeom prst="rect">
            <a:avLst/>
          </a:prstGeom>
          <a:noFill/>
        </p:spPr>
        <p:txBody>
          <a:bodyPr wrap="square" lIns="0" tIns="0" rIns="0" bIns="0" rtlCol="0">
            <a:spAutoFit/>
          </a:bodyPr>
          <a:lstStyle/>
          <a:p>
            <a:r>
              <a:rPr lang="es-ES" sz="3600" spc="-70" dirty="0">
                <a:gradFill>
                  <a:gsLst>
                    <a:gs pos="2917">
                      <a:schemeClr val="bg2"/>
                    </a:gs>
                    <a:gs pos="95000">
                      <a:schemeClr val="bg2"/>
                    </a:gs>
                  </a:gsLst>
                  <a:lin ang="5400000" scaled="0"/>
                </a:gradFill>
              </a:rPr>
              <a:t>2x</a:t>
            </a:r>
          </a:p>
        </p:txBody>
      </p:sp>
      <p:pic>
        <p:nvPicPr>
          <p:cNvPr id="9" name="Imagen 8">
            <a:extLst>
              <a:ext uri="{FF2B5EF4-FFF2-40B4-BE49-F238E27FC236}">
                <a16:creationId xmlns:a16="http://schemas.microsoft.com/office/drawing/2014/main" id="{655A508D-5BAF-4662-A058-C6BEF44265C6}"/>
              </a:ext>
            </a:extLst>
          </p:cNvPr>
          <p:cNvPicPr>
            <a:picLocks noChangeAspect="1"/>
          </p:cNvPicPr>
          <p:nvPr/>
        </p:nvPicPr>
        <p:blipFill rotWithShape="1">
          <a:blip r:embed="rId20"/>
          <a:srcRect l="9277" t="14524" r="8975"/>
          <a:stretch/>
        </p:blipFill>
        <p:spPr>
          <a:xfrm>
            <a:off x="3529361" y="3288425"/>
            <a:ext cx="1420258" cy="1198431"/>
          </a:xfrm>
          <a:prstGeom prst="rect">
            <a:avLst/>
          </a:prstGeom>
        </p:spPr>
      </p:pic>
      <p:pic>
        <p:nvPicPr>
          <p:cNvPr id="35" name="Gráfico 34">
            <a:extLst>
              <a:ext uri="{FF2B5EF4-FFF2-40B4-BE49-F238E27FC236}">
                <a16:creationId xmlns:a16="http://schemas.microsoft.com/office/drawing/2014/main" id="{EC2FE6A1-3084-43E9-9259-5D033E36BF3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259191" y="3448660"/>
            <a:ext cx="1403654" cy="419052"/>
          </a:xfrm>
          <a:prstGeom prst="rect">
            <a:avLst/>
          </a:prstGeom>
        </p:spPr>
      </p:pic>
      <p:pic>
        <p:nvPicPr>
          <p:cNvPr id="10" name="Imagen 6" descr="https://images-na.ssl-images-amazon.com/images/I/61QlR9yf55L._SL1000_.jpg">
            <a:extLst>
              <a:ext uri="{FF2B5EF4-FFF2-40B4-BE49-F238E27FC236}">
                <a16:creationId xmlns:a16="http://schemas.microsoft.com/office/drawing/2014/main" id="{B5012330-7E80-4616-9ACE-7E1FF5D146D9}"/>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12439" b="7419"/>
          <a:stretch/>
        </p:blipFill>
        <p:spPr bwMode="auto">
          <a:xfrm>
            <a:off x="1430595" y="3957425"/>
            <a:ext cx="1479445" cy="1185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Gráfico 49">
            <a:extLst>
              <a:ext uri="{FF2B5EF4-FFF2-40B4-BE49-F238E27FC236}">
                <a16:creationId xmlns:a16="http://schemas.microsoft.com/office/drawing/2014/main" id="{000C13A8-F7C4-4022-873E-17572541D481}"/>
              </a:ext>
            </a:extLst>
          </p:cNvPr>
          <p:cNvPicPr>
            <a:picLocks noChangeAspect="1"/>
          </p:cNvPicPr>
          <p:nvPr/>
        </p:nvPicPr>
        <p:blipFill rotWithShape="1">
          <a:blip r:embed="rId24">
            <a:extLst>
              <a:ext uri="{96DAC541-7B7A-43D3-8B79-37D633B846F1}">
                <asvg:svgBlip xmlns:asvg="http://schemas.microsoft.com/office/drawing/2016/SVG/main" r:embed="rId25"/>
              </a:ext>
            </a:extLst>
          </a:blip>
          <a:srcRect l="12531" t="23166" r="12684" b="18858"/>
          <a:stretch/>
        </p:blipFill>
        <p:spPr>
          <a:xfrm>
            <a:off x="67194" y="3971679"/>
            <a:ext cx="1423860" cy="736346"/>
          </a:xfrm>
          <a:prstGeom prst="rect">
            <a:avLst/>
          </a:prstGeom>
        </p:spPr>
      </p:pic>
    </p:spTree>
    <p:extLst>
      <p:ext uri="{BB962C8B-B14F-4D97-AF65-F5344CB8AC3E}">
        <p14:creationId xmlns:p14="http://schemas.microsoft.com/office/powerpoint/2010/main" val="111772187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n-US" dirty="0"/>
              <a:t>Office 365 for IT Pros</a:t>
            </a:r>
          </a:p>
        </p:txBody>
      </p:sp>
      <p:sp>
        <p:nvSpPr>
          <p:cNvPr id="49" name="Marcador de texto 1">
            <a:extLst>
              <a:ext uri="{FF2B5EF4-FFF2-40B4-BE49-F238E27FC236}">
                <a16:creationId xmlns:a16="http://schemas.microsoft.com/office/drawing/2014/main" id="{91813138-8EBF-4357-B5EA-0CCC6AB7DF18}"/>
              </a:ext>
            </a:extLst>
          </p:cNvPr>
          <p:cNvSpPr txBox="1">
            <a:spLocks/>
          </p:cNvSpPr>
          <p:nvPr/>
        </p:nvSpPr>
        <p:spPr>
          <a:xfrm>
            <a:off x="519249" y="915359"/>
            <a:ext cx="4947273" cy="1975927"/>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Get a discount of $10 buying the book here: </a:t>
            </a:r>
            <a:r>
              <a:rPr lang="en-US" dirty="0">
                <a:hlinkClick r:id="rId3"/>
              </a:rPr>
              <a:t>https://gumroad.com/l/O365IT/spsspain</a:t>
            </a:r>
            <a:r>
              <a:rPr lang="en-US" dirty="0"/>
              <a:t> </a:t>
            </a:r>
          </a:p>
        </p:txBody>
      </p:sp>
      <p:pic>
        <p:nvPicPr>
          <p:cNvPr id="10" name="Imagen 9">
            <a:extLst>
              <a:ext uri="{FF2B5EF4-FFF2-40B4-BE49-F238E27FC236}">
                <a16:creationId xmlns:a16="http://schemas.microsoft.com/office/drawing/2014/main" id="{94335F52-7DF6-45B8-87EC-D2885BA7EB7C}"/>
              </a:ext>
            </a:extLst>
          </p:cNvPr>
          <p:cNvPicPr>
            <a:picLocks noChangeAspect="1"/>
          </p:cNvPicPr>
          <p:nvPr/>
        </p:nvPicPr>
        <p:blipFill>
          <a:blip r:embed="rId4"/>
          <a:stretch>
            <a:fillRect/>
          </a:stretch>
        </p:blipFill>
        <p:spPr>
          <a:xfrm>
            <a:off x="6703005" y="228602"/>
            <a:ext cx="4791000" cy="6470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852354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39194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 &amp; Office 365 Saturday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a:t>Raffle</a:t>
            </a:r>
          </a:p>
        </p:txBody>
      </p:sp>
      <p:pic>
        <p:nvPicPr>
          <p:cNvPr id="18" name="Imagen 17"/>
          <p:cNvPicPr>
            <a:picLocks noChangeAspect="1"/>
          </p:cNvPicPr>
          <p:nvPr/>
        </p:nvPicPr>
        <p:blipFill>
          <a:blip r:embed="rId3"/>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err="1">
                <a:solidFill>
                  <a:srgbClr val="FF0000"/>
                </a:solidFill>
              </a:rPr>
              <a:t>Odor</a:t>
            </a:r>
            <a:endParaRPr lang="es-ES" sz="1600" b="1" spc="-93">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a:solidFill>
                  <a:srgbClr val="FF0000"/>
                </a:solidFill>
              </a:rPr>
              <a:t>Odor@winterfell.com</a:t>
            </a:r>
          </a:p>
        </p:txBody>
      </p:sp>
      <p:pic>
        <p:nvPicPr>
          <p:cNvPr id="25" name="Imagen 24"/>
          <p:cNvPicPr>
            <a:picLocks noChangeAspect="1"/>
          </p:cNvPicPr>
          <p:nvPr/>
        </p:nvPicPr>
        <p:blipFill>
          <a:blip r:embed="rId4"/>
          <a:stretch>
            <a:fillRect/>
          </a:stretch>
        </p:blipFill>
        <p:spPr>
          <a:xfrm>
            <a:off x="7229409" y="2047930"/>
            <a:ext cx="606615" cy="215305"/>
          </a:xfrm>
          <a:prstGeom prst="rect">
            <a:avLst/>
          </a:prstGeom>
        </p:spPr>
      </p:pic>
      <p:pic>
        <p:nvPicPr>
          <p:cNvPr id="28" name="Imagen 27"/>
          <p:cNvPicPr>
            <a:picLocks noChangeAspect="1"/>
          </p:cNvPicPr>
          <p:nvPr/>
        </p:nvPicPr>
        <p:blipFill>
          <a:blip r:embed="rId4"/>
          <a:stretch>
            <a:fillRect/>
          </a:stretch>
        </p:blipFill>
        <p:spPr>
          <a:xfrm>
            <a:off x="8028347" y="2080802"/>
            <a:ext cx="606615" cy="215305"/>
          </a:xfrm>
          <a:prstGeom prst="rect">
            <a:avLst/>
          </a:prstGeom>
        </p:spPr>
      </p:pic>
      <p:pic>
        <p:nvPicPr>
          <p:cNvPr id="29" name="Imagen 28"/>
          <p:cNvPicPr>
            <a:picLocks noChangeAspect="1"/>
          </p:cNvPicPr>
          <p:nvPr/>
        </p:nvPicPr>
        <p:blipFill>
          <a:blip r:embed="rId4"/>
          <a:stretch>
            <a:fillRect/>
          </a:stretch>
        </p:blipFill>
        <p:spPr>
          <a:xfrm>
            <a:off x="7270838" y="2733413"/>
            <a:ext cx="606615" cy="215305"/>
          </a:xfrm>
          <a:prstGeom prst="rect">
            <a:avLst/>
          </a:prstGeom>
        </p:spPr>
      </p:pic>
      <p:pic>
        <p:nvPicPr>
          <p:cNvPr id="30" name="Imagen 29"/>
          <p:cNvPicPr>
            <a:picLocks noChangeAspect="1"/>
          </p:cNvPicPr>
          <p:nvPr/>
        </p:nvPicPr>
        <p:blipFill>
          <a:blip r:embed="rId4"/>
          <a:stretch>
            <a:fillRect/>
          </a:stretch>
        </p:blipFill>
        <p:spPr>
          <a:xfrm>
            <a:off x="8796891" y="2076536"/>
            <a:ext cx="606615" cy="215305"/>
          </a:xfrm>
          <a:prstGeom prst="rect">
            <a:avLst/>
          </a:prstGeom>
        </p:spPr>
      </p:pic>
      <p:pic>
        <p:nvPicPr>
          <p:cNvPr id="31" name="Imagen 30"/>
          <p:cNvPicPr>
            <a:picLocks noChangeAspect="1"/>
          </p:cNvPicPr>
          <p:nvPr/>
        </p:nvPicPr>
        <p:blipFill>
          <a:blip r:embed="rId4"/>
          <a:stretch>
            <a:fillRect/>
          </a:stretch>
        </p:blipFill>
        <p:spPr>
          <a:xfrm>
            <a:off x="9479437" y="2047929"/>
            <a:ext cx="606615" cy="215305"/>
          </a:xfrm>
          <a:prstGeom prst="rect">
            <a:avLst/>
          </a:prstGeom>
        </p:spPr>
      </p:pic>
      <p:pic>
        <p:nvPicPr>
          <p:cNvPr id="32" name="Imagen 31"/>
          <p:cNvPicPr>
            <a:picLocks noChangeAspect="1"/>
          </p:cNvPicPr>
          <p:nvPr/>
        </p:nvPicPr>
        <p:blipFill>
          <a:blip r:embed="rId4"/>
          <a:stretch>
            <a:fillRect/>
          </a:stretch>
        </p:blipFill>
        <p:spPr>
          <a:xfrm>
            <a:off x="10214603" y="2013250"/>
            <a:ext cx="606615" cy="215305"/>
          </a:xfrm>
          <a:prstGeom prst="rect">
            <a:avLst/>
          </a:prstGeom>
        </p:spPr>
      </p:pic>
      <p:pic>
        <p:nvPicPr>
          <p:cNvPr id="33" name="Imagen 32"/>
          <p:cNvPicPr>
            <a:picLocks noChangeAspect="1"/>
          </p:cNvPicPr>
          <p:nvPr/>
        </p:nvPicPr>
        <p:blipFill>
          <a:blip r:embed="rId4"/>
          <a:stretch>
            <a:fillRect/>
          </a:stretch>
        </p:blipFill>
        <p:spPr>
          <a:xfrm>
            <a:off x="8028347" y="2864357"/>
            <a:ext cx="606615" cy="215305"/>
          </a:xfrm>
          <a:prstGeom prst="rect">
            <a:avLst/>
          </a:prstGeom>
        </p:spPr>
      </p:pic>
      <p:pic>
        <p:nvPicPr>
          <p:cNvPr id="34" name="Imagen 33"/>
          <p:cNvPicPr>
            <a:picLocks noChangeAspect="1"/>
          </p:cNvPicPr>
          <p:nvPr/>
        </p:nvPicPr>
        <p:blipFill>
          <a:blip r:embed="rId4"/>
          <a:stretch>
            <a:fillRect/>
          </a:stretch>
        </p:blipFill>
        <p:spPr>
          <a:xfrm>
            <a:off x="8779938" y="2841065"/>
            <a:ext cx="606615" cy="215305"/>
          </a:xfrm>
          <a:prstGeom prst="rect">
            <a:avLst/>
          </a:prstGeom>
        </p:spPr>
      </p:pic>
      <p:pic>
        <p:nvPicPr>
          <p:cNvPr id="35" name="Imagen 34"/>
          <p:cNvPicPr>
            <a:picLocks noChangeAspect="1"/>
          </p:cNvPicPr>
          <p:nvPr/>
        </p:nvPicPr>
        <p:blipFill>
          <a:blip r:embed="rId4"/>
          <a:stretch>
            <a:fillRect/>
          </a:stretch>
        </p:blipFill>
        <p:spPr>
          <a:xfrm>
            <a:off x="9474506" y="2765902"/>
            <a:ext cx="606615" cy="215305"/>
          </a:xfrm>
          <a:prstGeom prst="rect">
            <a:avLst/>
          </a:prstGeom>
        </p:spPr>
      </p:pic>
      <p:pic>
        <p:nvPicPr>
          <p:cNvPr id="36" name="Imagen 35"/>
          <p:cNvPicPr>
            <a:picLocks noChangeAspect="1"/>
          </p:cNvPicPr>
          <p:nvPr/>
        </p:nvPicPr>
        <p:blipFill>
          <a:blip r:embed="rId4"/>
          <a:stretch>
            <a:fillRect/>
          </a:stretch>
        </p:blipFill>
        <p:spPr>
          <a:xfrm>
            <a:off x="10214602" y="2756704"/>
            <a:ext cx="606615" cy="215305"/>
          </a:xfrm>
          <a:prstGeom prst="rect">
            <a:avLst/>
          </a:prstGeom>
        </p:spPr>
      </p:pic>
    </p:spTree>
    <p:extLst>
      <p:ext uri="{BB962C8B-B14F-4D97-AF65-F5344CB8AC3E}">
        <p14:creationId xmlns:p14="http://schemas.microsoft.com/office/powerpoint/2010/main" val="70553972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MSFT_GUEST</a:t>
            </a:r>
            <a:endParaRPr lang="en-US" dirty="0"/>
          </a:p>
          <a:p>
            <a:pPr fontAlgn="ctr"/>
            <a:r>
              <a:rPr lang="en-US" dirty="0"/>
              <a:t>Login details for the wireless network:</a:t>
            </a:r>
          </a:p>
          <a:p>
            <a:pPr lvl="1" fontAlgn="ctr"/>
            <a:r>
              <a:rPr lang="en-US" sz="2400" dirty="0">
                <a:latin typeface="+mj-lt"/>
              </a:rPr>
              <a:t>Guest Username </a:t>
            </a:r>
            <a:r>
              <a:rPr lang="en-US" sz="2400" b="1" dirty="0">
                <a:latin typeface="+mj-lt"/>
                <a:hlinkClick r:id="rId3"/>
              </a:rPr>
              <a:t>O365Sat@outlook.com</a:t>
            </a:r>
            <a:endParaRPr lang="en-US" sz="2400" b="1" dirty="0">
              <a:latin typeface="+mj-lt"/>
            </a:endParaRPr>
          </a:p>
          <a:p>
            <a:pPr lvl="1" fontAlgn="ctr"/>
            <a:r>
              <a:rPr lang="en-US" sz="2400" dirty="0">
                <a:latin typeface="+mj-lt"/>
              </a:rPr>
              <a:t>Guest Password: 0195</a:t>
            </a:r>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type="pic" sz="quarter" idx="14"/>
          </p:nvPr>
        </p:nvPicPr>
        <p:blipFill>
          <a:blip r:embed="rId3"/>
          <a:srcRect l="28685" r="28685"/>
          <a:stretch>
            <a:fillRect/>
          </a:stretch>
        </p:blipFill>
        <p:spPr/>
      </p:pic>
      <p:sp>
        <p:nvSpPr>
          <p:cNvPr id="3" name="Marcador de texto 2"/>
          <p:cNvSpPr>
            <a:spLocks noGrp="1"/>
          </p:cNvSpPr>
          <p:nvPr>
            <p:ph type="body" idx="1"/>
          </p:nvPr>
        </p:nvSpPr>
        <p:spPr/>
        <p:txBody>
          <a:bodyPr/>
          <a:lstStyle/>
          <a:p>
            <a:r>
              <a:rPr lang="en-US" dirty="0"/>
              <a:t>Que es MS Graph?</a:t>
            </a:r>
          </a:p>
        </p:txBody>
      </p:sp>
      <p:sp>
        <p:nvSpPr>
          <p:cNvPr id="4" name="Marcador de contenido 3"/>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6735"/>
            <a:ext cx="12192000" cy="6844529"/>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553066" y="1075554"/>
            <a:ext cx="3322998" cy="5472729"/>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5104659" y="1075554"/>
            <a:ext cx="2460274" cy="5472729"/>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9000004" y="1075554"/>
            <a:ext cx="2830473" cy="5472729"/>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519248" y="228602"/>
            <a:ext cx="11151917" cy="747897"/>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781664" y="346143"/>
            <a:ext cx="10783529" cy="6057214"/>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13"/>
          </p:nvPr>
        </p:nvPicPr>
        <p:blipFill>
          <a:blip r:embed="rId2"/>
          <a:stretch>
            <a:fillRect/>
          </a:stretch>
        </p:blipFill>
        <p:spPr>
          <a:xfrm>
            <a:off x="6814844" y="912072"/>
            <a:ext cx="4696497" cy="4696497"/>
          </a:xfrm>
        </p:spPr>
      </p:pic>
    </p:spTree>
    <p:extLst>
      <p:ext uri="{BB962C8B-B14F-4D97-AF65-F5344CB8AC3E}">
        <p14:creationId xmlns:p14="http://schemas.microsoft.com/office/powerpoint/2010/main" val="395112271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2154</Words>
  <Application>Microsoft Office PowerPoint</Application>
  <PresentationFormat>Widescreen</PresentationFormat>
  <Paragraphs>176</Paragraphs>
  <Slides>34</Slides>
  <Notes>11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WiFi Keys for Attendees</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PowerPoint Presentation</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PowerPoint Presentation</vt:lpstr>
      <vt:lpstr>MS Graph extensions</vt:lpstr>
      <vt:lpstr>PowerPoint Presentation</vt:lpstr>
      <vt:lpstr>PowerPoint Presentation</vt:lpstr>
      <vt:lpstr>Batch Request / Response</vt:lpstr>
      <vt:lpstr>Limitaciones Batch requests</vt:lpstr>
      <vt:lpstr>PowerPoint Presentation</vt:lpstr>
      <vt:lpstr>Resources</vt:lpstr>
      <vt:lpstr>PowerPoint Presentation</vt:lpstr>
      <vt:lpstr>Raffle</vt:lpstr>
      <vt:lpstr>Office 365 for IT Pros</vt:lpstr>
      <vt:lpstr>PowerPoint Presentation</vt:lpstr>
      <vt:lpstr>Raffle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2018-06-02T18:01:26Z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7f344d2b-288e-438b-b6c6-2c070d1fd604_Enabled">
    <vt:lpwstr>True</vt:lpwstr>
  </property>
  <property fmtid="{D5CDD505-2E9C-101B-9397-08002B2CF9AE}" pid="4" name="MSIP_Label_7f344d2b-288e-438b-b6c6-2c070d1fd604_SiteId">
    <vt:lpwstr>b77b8abd-f967-4d16-bdb7-bbe2bcb5212e</vt:lpwstr>
  </property>
  <property fmtid="{D5CDD505-2E9C-101B-9397-08002B2CF9AE}" pid="5" name="MSIP_Label_7f344d2b-288e-438b-b6c6-2c070d1fd604_Ref">
    <vt:lpwstr>https://api.informationprotection.azure.com/api/b77b8abd-f967-4d16-bdb7-bbe2bcb5212e</vt:lpwstr>
  </property>
  <property fmtid="{D5CDD505-2E9C-101B-9397-08002B2CF9AE}" pid="6" name="MSIP_Label_7f344d2b-288e-438b-b6c6-2c070d1fd604_Owner">
    <vt:lpwstr>juancarlos.gonzalez@zertia.es</vt:lpwstr>
  </property>
  <property fmtid="{D5CDD505-2E9C-101B-9397-08002B2CF9AE}" pid="7" name="MSIP_Label_7f344d2b-288e-438b-b6c6-2c070d1fd604_SetDate">
    <vt:lpwstr>2018-05-05T23:50:51.7183902+02:00</vt:lpwstr>
  </property>
  <property fmtid="{D5CDD505-2E9C-101B-9397-08002B2CF9AE}" pid="8" name="MSIP_Label_7f344d2b-288e-438b-b6c6-2c070d1fd604_Name">
    <vt:lpwstr>General</vt:lpwstr>
  </property>
  <property fmtid="{D5CDD505-2E9C-101B-9397-08002B2CF9AE}" pid="9" name="MSIP_Label_7f344d2b-288e-438b-b6c6-2c070d1fd604_Application">
    <vt:lpwstr>Microsoft Azure Information Protection</vt:lpwstr>
  </property>
  <property fmtid="{D5CDD505-2E9C-101B-9397-08002B2CF9AE}" pid="10" name="MSIP_Label_7f344d2b-288e-438b-b6c6-2c070d1fd604_Extended_MSFT_Method">
    <vt:lpwstr>Automatic</vt:lpwstr>
  </property>
  <property fmtid="{D5CDD505-2E9C-101B-9397-08002B2CF9AE}" pid="11" name="Sensitivity">
    <vt:lpwstr>General</vt:lpwstr>
  </property>
</Properties>
</file>